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36"/>
  </p:notesMasterIdLst>
  <p:sldIdLst>
    <p:sldId id="296" r:id="rId7"/>
    <p:sldId id="298" r:id="rId8"/>
    <p:sldId id="297" r:id="rId9"/>
    <p:sldId id="307" r:id="rId10"/>
    <p:sldId id="368" r:id="rId11"/>
    <p:sldId id="362" r:id="rId12"/>
    <p:sldId id="287" r:id="rId13"/>
    <p:sldId id="291" r:id="rId14"/>
    <p:sldId id="292" r:id="rId15"/>
    <p:sldId id="290" r:id="rId16"/>
    <p:sldId id="288" r:id="rId17"/>
    <p:sldId id="285" r:id="rId18"/>
    <p:sldId id="352" r:id="rId19"/>
    <p:sldId id="370" r:id="rId20"/>
    <p:sldId id="351" r:id="rId21"/>
    <p:sldId id="258" r:id="rId22"/>
    <p:sldId id="367" r:id="rId23"/>
    <p:sldId id="259" r:id="rId24"/>
    <p:sldId id="313" r:id="rId25"/>
    <p:sldId id="364" r:id="rId26"/>
    <p:sldId id="369" r:id="rId27"/>
    <p:sldId id="363" r:id="rId28"/>
    <p:sldId id="263" r:id="rId29"/>
    <p:sldId id="354" r:id="rId30"/>
    <p:sldId id="312" r:id="rId31"/>
    <p:sldId id="357" r:id="rId32"/>
    <p:sldId id="356" r:id="rId33"/>
    <p:sldId id="371" r:id="rId34"/>
    <p:sldId id="372" r:id="rId35"/>
  </p:sldIdLst>
  <p:sldSz cx="9144000" cy="6858000" type="screen4x3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FF8E5"/>
    <a:srgbClr val="FFF2CC"/>
    <a:srgbClr val="404040"/>
    <a:srgbClr val="1AC02E"/>
    <a:srgbClr val="CC00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r">
              <a:defRPr sz="1300"/>
            </a:lvl1pPr>
          </a:lstStyle>
          <a:p>
            <a:fld id="{0859A82C-8E03-4588-BCEC-D01C276E4725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50950"/>
            <a:ext cx="45021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3" tIns="48216" rIns="96433" bIns="482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5394"/>
            <a:ext cx="5496560" cy="3939868"/>
          </a:xfrm>
          <a:prstGeom prst="rect">
            <a:avLst/>
          </a:prstGeom>
        </p:spPr>
        <p:txBody>
          <a:bodyPr vert="horz" lIns="96433" tIns="48216" rIns="96433" bIns="482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r">
              <a:defRPr sz="1300"/>
            </a:lvl1pPr>
          </a:lstStyle>
          <a:p>
            <a:fld id="{83346463-2404-4D05-A4C0-4688A6247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themes: Sea side, Animals, Seasons, Fruit, Insects, Abstract pattern, Cultures, Leaves, History, Architecture, their family, growing up, child hood, farming etc….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46463-2404-4D05-A4C0-4688A62474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0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5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E041-F0A2-40C6-BC31-C032C9CB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6069-2C05-4949-A69A-5900F376A768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7860-0B2A-4956-A7F3-B3B39150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B851D-3BD7-4D73-9A91-A5C0186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C36C-F935-47B5-A25E-87A5AFE98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67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66876-08A7-4167-9868-2A011D4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3159-BFCA-4696-9F6F-03D944D8BA69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9AC7-42B5-4C50-9145-7A1C9FF3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2AF33-8372-46C0-BF71-B5E33E3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B9B29-3FC0-45D0-A1C6-B2BC21913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7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E7413-8D63-49E1-AF1A-906401BA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797D-7F55-4245-B996-60DA98C05933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D015-0844-4094-BFA2-C808198F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96F8-4C33-41CF-86E3-E718E719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CB969-1326-4338-B0D0-69A4A6FC8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2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1FF1CF-119D-47B0-8CC3-A441EF92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8AC4-409D-4574-B7CF-143F293D1C85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F72F34-8C44-4180-B85D-DC817043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767B4-FAAF-4C64-8909-7A9A9C3C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ABF1-A41B-4367-858A-C55A092F9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8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C7D887-CA00-4554-B72C-401CCEFD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BD14-639D-423B-B48A-13067C22FA65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E52C06-4BD3-4A98-8832-C489A3BC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87AFC7-EF38-425E-A8D0-BAB48D3B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54FC-41C0-49EA-AC7E-E9AB2E214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2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16603-8549-421B-9EC1-A21A27F9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4096-0CBE-4002-B331-8FC30DC4C35A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C66804-AD43-44A2-8A32-D0C49187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0F7CE9-31EE-4295-A1C6-E536159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A17F-FB89-4A52-BEED-96A17807C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395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E5AD6B-3C9C-414F-9045-A0AA170A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2B4A-DF4D-4155-B6DB-FEAE6AACB773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ABD446-C6F8-4F98-8D8C-83B1251C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8E31EF-C56D-4442-BB81-99C64EFB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F2C5-4E23-4C9A-971B-F1E44145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8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F899A8-D582-4F32-BF5F-28CB3AD6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8452-1D78-448A-82C2-69CD49F6B3C0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6408C-A12C-4460-AEA5-62D5256D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DD68A-7056-4EB0-A7D0-E17D3566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3FAB-13DD-4C72-BCCF-77294ABAB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30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1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FF2FF7-9DE5-4A59-A8A5-290D59A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CF9D-2E84-4739-974F-FE2230F1F75F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24EABE-F588-4EE6-A60E-54B03357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7F5F6-E8EB-4DAA-A3A2-CE7025FD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2754-13D2-40FE-8149-DE2B7B1E9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1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707CA-B25F-4A4A-B11C-2508FCBD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2467-E363-446F-BB15-A8990D06ACB7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107F-95E7-4D83-9012-59F778C5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FA38-8644-45C5-87B8-5DB92E5E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CA41F-7E33-4E0B-82DE-9624C9E7B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6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C435-2D2E-4CAF-88C1-5382CC8C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A8C5-8F57-44BE-B5F6-A720E1B777DB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5CCC-26F5-475F-AEFC-1D2909DC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D054-2969-4815-97C0-6FB483C5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07BA7-F61A-44CD-B1F5-6A9DED30C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52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1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37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68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65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69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86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32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5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2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7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3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6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9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733F-8779-4B9D-9D88-1ADDE37842CD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EBA2-9EF1-432A-85E5-DD7C14DC6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4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D14E95-D7CB-49B8-B8D7-9F9E38E03F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D19911-5F6F-494A-9098-D767AA1918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E133-FAA5-4BB5-AF28-414272BD7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AF54A7-FB50-4F09-9850-768DAC985FAD}" type="datetimeFigureOut">
              <a:rPr lang="en-US" altLang="en-US"/>
              <a:pPr>
                <a:defRPr/>
              </a:pPr>
              <a:t>10/22/2021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9754-CC42-4BC4-A28F-3E85255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BDB9-0445-4227-AC3B-70631248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D62137-59A5-4C66-8EB0-8CE0F5AC4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8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F418-818E-434D-B268-2218AD4BE28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2BE9-AB40-4E0C-AEAF-14527D9B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png"/><Relationship Id="rId11" Type="http://schemas.openxmlformats.org/officeDocument/2006/relationships/image" Target="../media/image50.png"/><Relationship Id="rId5" Type="http://schemas.openxmlformats.org/officeDocument/2006/relationships/image" Target="../media/image56.png"/><Relationship Id="rId10" Type="http://schemas.openxmlformats.org/officeDocument/2006/relationships/image" Target="../media/image59.jpeg"/><Relationship Id="rId4" Type="http://schemas.openxmlformats.org/officeDocument/2006/relationships/image" Target="../media/image55.jpeg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 noChangeAspect="1"/>
          </p:cNvGrpSpPr>
          <p:nvPr/>
        </p:nvGrpSpPr>
        <p:grpSpPr bwMode="auto">
          <a:xfrm rot="16200000" flipV="1">
            <a:off x="2675732" y="-2701132"/>
            <a:ext cx="1093788" cy="6442075"/>
            <a:chOff x="5531" y="1258"/>
            <a:chExt cx="5291" cy="13813"/>
          </a:xfrm>
        </p:grpSpPr>
        <p:cxnSp>
          <p:nvCxnSpPr>
            <p:cNvPr id="3102" name="AutoShape 4"/>
            <p:cNvCxnSpPr>
              <a:cxnSpLocks noChangeAspect="1" noChangeShapeType="1"/>
            </p:cNvCxnSpPr>
            <p:nvPr/>
          </p:nvCxn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rgbClr val="A7BF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03" name="Group 5"/>
            <p:cNvGrpSpPr>
              <a:grpSpLocks noChangeAspect="1"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3104" name="Freeform 6"/>
              <p:cNvSpPr>
                <a:spLocks noChangeAspect="1"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>
                  <a:gd name="T0" fmla="*/ 5291 w 6418"/>
                  <a:gd name="T1" fmla="*/ 1038 h 6670"/>
                  <a:gd name="T2" fmla="*/ 5291 w 6418"/>
                  <a:gd name="T3" fmla="*/ 5845 h 6670"/>
                  <a:gd name="T4" fmla="*/ 1491 w 6418"/>
                  <a:gd name="T5" fmla="*/ 5844 h 6670"/>
                  <a:gd name="T6" fmla="*/ 1160 w 6418"/>
                  <a:gd name="T7" fmla="*/ 1741 h 6670"/>
                  <a:gd name="T8" fmla="*/ 5291 w 6418"/>
                  <a:gd name="T9" fmla="*/ 1038 h 6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18"/>
                  <a:gd name="T16" fmla="*/ 0 h 6670"/>
                  <a:gd name="T17" fmla="*/ 6418 w 6418"/>
                  <a:gd name="T18" fmla="*/ 6670 h 6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A7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" name="Oval 7"/>
              <p:cNvSpPr>
                <a:spLocks noChangeAspect="1"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D3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3106" name="Oval 8"/>
              <p:cNvSpPr>
                <a:spLocks noChangeAspect="1" noChangeArrowheads="1"/>
              </p:cNvSpPr>
              <p:nvPr/>
            </p:nvSpPr>
            <p:spPr bwMode="auto">
              <a:xfrm rot="5327714" flipV="1">
                <a:off x="6217" y="10481"/>
                <a:ext cx="3424" cy="3221"/>
              </a:xfrm>
              <a:prstGeom prst="ellipse">
                <a:avLst/>
              </a:prstGeom>
              <a:solidFill>
                <a:srgbClr val="7BA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62000" y="304800"/>
            <a:ext cx="5548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Textiles Technology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6579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rgbClr val="365F91"/>
                </a:solidFill>
                <a:latin typeface="Arial" panose="020B0604020202020204" pitchFamily="34" charset="0"/>
              </a:rPr>
              <a:t>GCSE OVERVIEW</a:t>
            </a:r>
            <a:endParaRPr lang="en-US" altLang="en-US" sz="60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922463"/>
            <a:ext cx="7776864" cy="47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4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8BF456E9-8F8B-4B4F-9287-4B74CACE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9124101B-8E72-48E2-87C9-345FD1C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588" y="4652963"/>
            <a:ext cx="16748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F4763CE5-B25A-420D-ABFB-BCA1B065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2078038"/>
            <a:ext cx="19319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9EF3327B-0387-4B2E-AAFA-9B18BA202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60588"/>
            <a:ext cx="5211763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>
            <a:extLst>
              <a:ext uri="{FF2B5EF4-FFF2-40B4-BE49-F238E27FC236}">
                <a16:creationId xmlns:a16="http://schemas.microsoft.com/office/drawing/2014/main" id="{6792EBFB-DF05-4EE3-88AF-618EDCDC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8610600" cy="1919288"/>
          </a:xfrm>
        </p:spPr>
        <p:txBody>
          <a:bodyPr/>
          <a:lstStyle/>
          <a:p>
            <a:r>
              <a:rPr lang="en-GB" altLang="en-US"/>
              <a:t>My favourite part of the butterflies were the eyes on the wings so this will inspire my jewellery design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BFA3C-6BD6-46A7-989F-428FB77371BA}"/>
              </a:ext>
            </a:extLst>
          </p:cNvPr>
          <p:cNvSpPr/>
          <p:nvPr/>
        </p:nvSpPr>
        <p:spPr>
          <a:xfrm>
            <a:off x="3429000" y="4114800"/>
            <a:ext cx="1600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C4ED1A5-2E07-42A9-BDDB-2D9BB340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/>
              <a:t>DESIGNING</a:t>
            </a:r>
          </a:p>
        </p:txBody>
      </p:sp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C2A7B079-3C7C-4AE6-A6D3-66CAD987C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572000" cy="5638800"/>
          </a:xfrm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CA8196FE-EEF0-4EAE-850F-0B113149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0401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5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14BC77-E4F7-48CA-9E70-E434E304D61F}"/>
              </a:ext>
            </a:extLst>
          </p:cNvPr>
          <p:cNvSpPr/>
          <p:nvPr/>
        </p:nvSpPr>
        <p:spPr>
          <a:xfrm>
            <a:off x="74428" y="4646428"/>
            <a:ext cx="9069572" cy="106325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LO: Create a title page on ‘DECORATIVE TECHNIQUES’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4584-81EE-4A9E-BC27-868027F4A339}"/>
              </a:ext>
            </a:extLst>
          </p:cNvPr>
          <p:cNvSpPr/>
          <p:nvPr/>
        </p:nvSpPr>
        <p:spPr>
          <a:xfrm>
            <a:off x="2938071" y="5868182"/>
            <a:ext cx="3473130" cy="369332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Be creative with your presentation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16595-0365-4173-9F93-11C8D826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62974" y="562970"/>
            <a:ext cx="6858000" cy="57320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986129"/>
            <a:ext cx="4716196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59" y="4152624"/>
            <a:ext cx="1807077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LO: </a:t>
            </a:r>
            <a:r>
              <a:rPr lang="en-US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19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moodboard</a:t>
            </a:r>
            <a:r>
              <a:rPr lang="en-US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DECORATIVE TECHNIQUES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26761-5D63-4E88-9EC9-D93E658AF0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01691" y="55403"/>
            <a:ext cx="3397714" cy="32869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01" y="47845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5105887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4584-81EE-4A9E-BC27-868027F4A339}"/>
              </a:ext>
            </a:extLst>
          </p:cNvPr>
          <p:cNvSpPr/>
          <p:nvPr/>
        </p:nvSpPr>
        <p:spPr>
          <a:xfrm>
            <a:off x="2404304" y="4225056"/>
            <a:ext cx="2718906" cy="192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 </a:t>
            </a:r>
            <a:r>
              <a:rPr lang="en-US" sz="1600" b="1" dirty="0">
                <a:solidFill>
                  <a:srgbClr val="00B0F0"/>
                </a:solidFill>
              </a:rPr>
              <a:t>creative</a:t>
            </a:r>
            <a:r>
              <a:rPr lang="en-US" sz="1600" dirty="0"/>
              <a:t> with your </a:t>
            </a:r>
            <a:r>
              <a:rPr lang="en-US" sz="1600" b="1" dirty="0">
                <a:solidFill>
                  <a:srgbClr val="00B0F0"/>
                </a:solidFill>
              </a:rPr>
              <a:t>presentation</a:t>
            </a:r>
            <a:r>
              <a:rPr lang="en-US" sz="16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Add </a:t>
            </a:r>
            <a:r>
              <a:rPr lang="en-US" sz="1600" b="1" dirty="0">
                <a:solidFill>
                  <a:srgbClr val="0070C0"/>
                </a:solidFill>
              </a:rPr>
              <a:t>keywords</a:t>
            </a:r>
            <a:r>
              <a:rPr lang="en-US" sz="1600" dirty="0"/>
              <a:t> naming the techniques (remember the wall display near the door has lots of the techniques names to help you)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0EFCFFF-433D-4F0B-AC20-046EEE53B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5827727" y="3541722"/>
            <a:ext cx="3345646" cy="32869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DF16F77-C5D0-4C80-959E-D462FAB3955D}"/>
              </a:ext>
            </a:extLst>
          </p:cNvPr>
          <p:cNvSpPr/>
          <p:nvPr/>
        </p:nvSpPr>
        <p:spPr>
          <a:xfrm>
            <a:off x="6425094" y="609601"/>
            <a:ext cx="2718906" cy="48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On tabs/ the back or 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4B1C70-A002-4228-9B2A-2DEF3DA0C476}"/>
              </a:ext>
            </a:extLst>
          </p:cNvPr>
          <p:cNvSpPr txBox="1"/>
          <p:nvPr/>
        </p:nvSpPr>
        <p:spPr>
          <a:xfrm>
            <a:off x="5994400" y="1018633"/>
            <a:ext cx="2995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Talk about which of the techniques you really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Explain how you would like to experiment with them and you could start to think about your theme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918D4-139B-472E-8BDE-8F9AA14D680A}"/>
              </a:ext>
            </a:extLst>
          </p:cNvPr>
          <p:cNvSpPr txBox="1"/>
          <p:nvPr/>
        </p:nvSpPr>
        <p:spPr>
          <a:xfrm>
            <a:off x="5994399" y="2686756"/>
            <a:ext cx="2995483" cy="646331"/>
          </a:xfrm>
          <a:prstGeom prst="rect">
            <a:avLst/>
          </a:prstGeom>
          <a:solidFill>
            <a:srgbClr val="DEEBF7">
              <a:alpha val="5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FF0000"/>
                </a:solidFill>
              </a:rPr>
              <a:t>Never write ‘because it is nice’… be specific</a:t>
            </a:r>
          </a:p>
        </p:txBody>
      </p:sp>
    </p:spTree>
    <p:extLst>
      <p:ext uri="{BB962C8B-B14F-4D97-AF65-F5344CB8AC3E}">
        <p14:creationId xmlns:p14="http://schemas.microsoft.com/office/powerpoint/2010/main" val="94600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51"/>
            <a:ext cx="9212808" cy="688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85F7A2-016F-4E80-89B3-315B5C227D2F}"/>
              </a:ext>
            </a:extLst>
          </p:cNvPr>
          <p:cNvSpPr/>
          <p:nvPr/>
        </p:nvSpPr>
        <p:spPr>
          <a:xfrm>
            <a:off x="429208" y="4889241"/>
            <a:ext cx="8490857" cy="727788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LO: Create a title page on YOUR CHOSEN THEME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E6EDA-EF14-4711-B69C-0BBBE3C891EE}"/>
              </a:ext>
            </a:extLst>
          </p:cNvPr>
          <p:cNvSpPr/>
          <p:nvPr/>
        </p:nvSpPr>
        <p:spPr>
          <a:xfrm>
            <a:off x="2938071" y="5868182"/>
            <a:ext cx="347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Be creative with your presentation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3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1436128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631" y="15415"/>
            <a:ext cx="1790163" cy="1420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0"/>
            <a:ext cx="1601676" cy="1436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255" y="4824907"/>
            <a:ext cx="2897746" cy="203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6" y="308183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3283978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1885974"/>
            <a:ext cx="2428875" cy="1481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3270549"/>
            <a:ext cx="2628900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25" y="0"/>
            <a:ext cx="267172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18400"/>
            <a:ext cx="2705100" cy="1739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4988683"/>
            <a:ext cx="2609850" cy="1859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1411126"/>
            <a:ext cx="270510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8012" y="2818112"/>
            <a:ext cx="2705100" cy="168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08990" y="4784661"/>
            <a:ext cx="2628900" cy="1733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00874" y="445284"/>
            <a:ext cx="2619375" cy="1743075"/>
          </a:xfrm>
          <a:prstGeom prst="rect">
            <a:avLst/>
          </a:prstGeom>
        </p:spPr>
      </p:pic>
      <p:sp>
        <p:nvSpPr>
          <p:cNvPr id="21" name="Left-Right Arrow 20"/>
          <p:cNvSpPr/>
          <p:nvPr/>
        </p:nvSpPr>
        <p:spPr>
          <a:xfrm>
            <a:off x="0" y="5322751"/>
            <a:ext cx="9144000" cy="1655168"/>
          </a:xfrm>
          <a:prstGeom prst="leftRightArrow">
            <a:avLst/>
          </a:prstGeom>
          <a:solidFill>
            <a:schemeClr val="accent2">
              <a:tint val="40000"/>
              <a:hueOff val="0"/>
              <a:satOff val="0"/>
              <a:lumOff val="0"/>
              <a:alpha val="77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03716" y="5863693"/>
            <a:ext cx="8662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Over the next 6 weeks: To learn about a </a:t>
            </a:r>
            <a:r>
              <a:rPr kumimoji="0" lang="en-GB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wide range of experiments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produce at RANGE of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THEMED SAMPLES </a:t>
            </a:r>
            <a:r>
              <a:rPr lang="en-GB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presenting them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a creative way.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13798" y="1533421"/>
            <a:ext cx="3652839" cy="8604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PICK A THEME: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 MOODBOARD </a:t>
            </a:r>
          </a:p>
        </p:txBody>
      </p:sp>
      <p:pic>
        <p:nvPicPr>
          <p:cNvPr id="2" name="Picture 1" descr="First January Post - Afro-IP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36" t="6705" r="18421" b="16167"/>
          <a:stretch/>
        </p:blipFill>
        <p:spPr>
          <a:xfrm>
            <a:off x="5727277" y="2262177"/>
            <a:ext cx="3164175" cy="343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91106">
            <a:off x="6065280" y="3047253"/>
            <a:ext cx="247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you pick that theme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it will inspire you</a:t>
            </a:r>
          </a:p>
        </p:txBody>
      </p:sp>
    </p:spTree>
    <p:extLst>
      <p:ext uri="{BB962C8B-B14F-4D97-AF65-F5344CB8AC3E}">
        <p14:creationId xmlns:p14="http://schemas.microsoft.com/office/powerpoint/2010/main" val="326231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>
            <a:extLst>
              <a:ext uri="{FF2B5EF4-FFF2-40B4-BE49-F238E27FC236}">
                <a16:creationId xmlns:a16="http://schemas.microsoft.com/office/drawing/2014/main" id="{1BB8BAC0-2587-4B70-AA4B-1B24E4D8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44000" cy="6883400"/>
          </a:xfrm>
        </p:spPr>
      </p:pic>
      <p:sp>
        <p:nvSpPr>
          <p:cNvPr id="3" name="Left-Right Arrow 20">
            <a:extLst>
              <a:ext uri="{FF2B5EF4-FFF2-40B4-BE49-F238E27FC236}">
                <a16:creationId xmlns:a16="http://schemas.microsoft.com/office/drawing/2014/main" id="{9626B3E4-C2ED-4E9C-BF82-4EB23B0588E4}"/>
              </a:ext>
            </a:extLst>
          </p:cNvPr>
          <p:cNvSpPr/>
          <p:nvPr/>
        </p:nvSpPr>
        <p:spPr>
          <a:xfrm>
            <a:off x="0" y="5322751"/>
            <a:ext cx="9144000" cy="1655168"/>
          </a:xfrm>
          <a:prstGeom prst="leftRightArrow">
            <a:avLst/>
          </a:prstGeom>
          <a:solidFill>
            <a:schemeClr val="accent2">
              <a:tint val="40000"/>
              <a:hueOff val="0"/>
              <a:satOff val="0"/>
              <a:lumOff val="0"/>
              <a:alpha val="77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A5AE96A-9425-4F76-B160-808AAF3D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2" y="5757363"/>
            <a:ext cx="8796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Over the next 12 weeks: To learn about </a:t>
            </a:r>
            <a:r>
              <a:rPr kumimoji="0" lang="en-GB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Textiles decorative techniques </a:t>
            </a: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produce at RANGE of </a:t>
            </a: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THEMED SAMPLES </a:t>
            </a: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your sketch book or concertina book, presenting them in a creative way.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ADF36E-1CD3-4027-B979-7ACE80B5D52A}"/>
              </a:ext>
            </a:extLst>
          </p:cNvPr>
          <p:cNvSpPr txBox="1">
            <a:spLocks/>
          </p:cNvSpPr>
          <p:nvPr/>
        </p:nvSpPr>
        <p:spPr>
          <a:xfrm>
            <a:off x="5398859" y="153150"/>
            <a:ext cx="3652839" cy="8604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PICK A THEME: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 MOODBOARD </a:t>
            </a:r>
          </a:p>
        </p:txBody>
      </p:sp>
      <p:pic>
        <p:nvPicPr>
          <p:cNvPr id="6" name="Picture 5" descr="First January Post - Afro-IP">
            <a:extLst>
              <a:ext uri="{FF2B5EF4-FFF2-40B4-BE49-F238E27FC236}">
                <a16:creationId xmlns:a16="http://schemas.microsoft.com/office/drawing/2014/main" id="{A19350CC-89AF-4D7C-B679-370EFA7F8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36" t="6705" r="18421" b="16167"/>
          <a:stretch/>
        </p:blipFill>
        <p:spPr>
          <a:xfrm>
            <a:off x="5727277" y="2262177"/>
            <a:ext cx="3164175" cy="343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277FD-16D1-4EB2-B0F4-6FBF8E6D6A64}"/>
              </a:ext>
            </a:extLst>
          </p:cNvPr>
          <p:cNvSpPr txBox="1"/>
          <p:nvPr/>
        </p:nvSpPr>
        <p:spPr>
          <a:xfrm rot="21391106">
            <a:off x="6065280" y="3047253"/>
            <a:ext cx="247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you pick that theme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it will inspire you</a:t>
            </a:r>
          </a:p>
        </p:txBody>
      </p:sp>
    </p:spTree>
    <p:extLst>
      <p:ext uri="{BB962C8B-B14F-4D97-AF65-F5344CB8AC3E}">
        <p14:creationId xmlns:p14="http://schemas.microsoft.com/office/powerpoint/2010/main" val="337902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Placeholder 2" descr="textiles exemplar_00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10657" y="6137672"/>
            <a:ext cx="5000625" cy="72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Mood-board:</a:t>
            </a:r>
          </a:p>
        </p:txBody>
      </p:sp>
    </p:spTree>
    <p:extLst>
      <p:ext uri="{BB962C8B-B14F-4D97-AF65-F5344CB8AC3E}">
        <p14:creationId xmlns:p14="http://schemas.microsoft.com/office/powerpoint/2010/main" val="189697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Placeholder 6" descr="textiles exemplar2_00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3422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895" y="261853"/>
            <a:ext cx="9309399" cy="6334293"/>
          </a:xfrm>
          <a:prstGeom prst="rect">
            <a:avLst/>
          </a:prstGeom>
        </p:spPr>
      </p:pic>
      <p:pic>
        <p:nvPicPr>
          <p:cNvPr id="17" name="Picture 16" descr="Clipart - Yellow &lt;strong&gt;Highlighter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4763592"/>
            <a:ext cx="1574869" cy="1930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32292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prstClr val="black"/>
                </a:solidFill>
              </a:rPr>
              <a:t>LO: To understand the fact there are 3 parts to your course, and that each part is marked in 4 sections</a:t>
            </a:r>
          </a:p>
        </p:txBody>
      </p:sp>
    </p:spTree>
    <p:extLst>
      <p:ext uri="{BB962C8B-B14F-4D97-AF65-F5344CB8AC3E}">
        <p14:creationId xmlns:p14="http://schemas.microsoft.com/office/powerpoint/2010/main" val="305866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196" y="118107"/>
            <a:ext cx="7694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have completed the mood board you need to draw from it.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pick out any shapes, patterns and colours that you like. </a:t>
            </a:r>
          </a:p>
        </p:txBody>
      </p:sp>
      <p:pic>
        <p:nvPicPr>
          <p:cNvPr id="2050" name="Picture 2" descr="http://www.easy-drawings-and-sketches.com/images/butterfly-sketch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66" y="1532828"/>
            <a:ext cx="1776035" cy="19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000" y="4804905"/>
            <a:ext cx="2660432" cy="1150457"/>
          </a:xfrm>
          <a:prstGeom prst="rect">
            <a:avLst/>
          </a:prstGeom>
        </p:spPr>
      </p:pic>
      <p:pic>
        <p:nvPicPr>
          <p:cNvPr id="2052" name="Picture 4" descr="Image result for butterfly sketch close 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90" y="118107"/>
            <a:ext cx="1307306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393" y="3446443"/>
            <a:ext cx="2672795" cy="177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370" y="2116607"/>
            <a:ext cx="1805343" cy="1012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342" y="1616032"/>
            <a:ext cx="1512710" cy="151271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14" y="4294125"/>
            <a:ext cx="13795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393" y="3699801"/>
            <a:ext cx="137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41" y="1549526"/>
            <a:ext cx="2097518" cy="3255379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0" y="5322751"/>
            <a:ext cx="9144000" cy="1655168"/>
          </a:xfrm>
          <a:prstGeom prst="leftRightArrow">
            <a:avLst/>
          </a:prstGeom>
          <a:solidFill>
            <a:schemeClr val="accent2">
              <a:tint val="40000"/>
              <a:hueOff val="0"/>
              <a:satOff val="0"/>
              <a:lumOff val="0"/>
              <a:alpha val="47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3716" y="5863693"/>
            <a:ext cx="8662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Over the next 6 weeks: To learn about a </a:t>
            </a:r>
            <a:r>
              <a:rPr kumimoji="0" lang="en-GB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wide range of </a:t>
            </a:r>
            <a:r>
              <a:rPr lang="en-GB" altLang="en-US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decorative techniques</a:t>
            </a:r>
            <a:r>
              <a:rPr kumimoji="0" lang="en-GB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produce at RANGE of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samples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a creative way.</a:t>
            </a:r>
          </a:p>
        </p:txBody>
      </p:sp>
      <p:pic>
        <p:nvPicPr>
          <p:cNvPr id="14" name="Picture 13" descr="First January Post - Afro-IP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36" t="6705" r="18421" b="16167"/>
          <a:stretch/>
        </p:blipFill>
        <p:spPr>
          <a:xfrm>
            <a:off x="5727277" y="2482611"/>
            <a:ext cx="3164175" cy="32140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391106">
            <a:off x="6065141" y="3011914"/>
            <a:ext cx="2626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 say: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you created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(using what media)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you picked that image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work from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has gone well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you could improve it</a:t>
            </a:r>
          </a:p>
        </p:txBody>
      </p:sp>
    </p:spTree>
    <p:extLst>
      <p:ext uri="{BB962C8B-B14F-4D97-AF65-F5344CB8AC3E}">
        <p14:creationId xmlns:p14="http://schemas.microsoft.com/office/powerpoint/2010/main" val="290410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C04A9BB-2161-4F85-A852-FC756673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5649913" cy="1143001"/>
          </a:xfrm>
        </p:spPr>
        <p:txBody>
          <a:bodyPr/>
          <a:lstStyle/>
          <a:p>
            <a:r>
              <a:rPr lang="en-GB" altLang="en-US"/>
              <a:t>I picked BUTTERFLIES</a:t>
            </a: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5D52C84A-6359-40C3-933B-037B1EA89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9138" y="1520825"/>
            <a:ext cx="1617662" cy="1212850"/>
          </a:xfr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D2524A7-7886-4C8E-9027-596DE58E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3" y="2032000"/>
            <a:ext cx="13795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7315ACA-A348-4E47-AB40-E8E07981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425" y="3078163"/>
            <a:ext cx="137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5742B37-B183-4E08-A4E7-05459B104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976813"/>
            <a:ext cx="1379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55D71DE-300C-4BF0-90F3-0ABB16606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4848225"/>
            <a:ext cx="13795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5CEFE75-94A5-447E-9093-BA738FE39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1195388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FBD4241F-9401-435C-BA8D-18FF9D30E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3040063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D3BBE92-01E7-44BE-8B3E-C5C087C1E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88" y="3705225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7F6CA153-3FA9-4675-8B72-3DE6ADDF16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5019675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1DA8E818-D19B-4CE3-88B9-F29E82593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13" y="1768475"/>
            <a:ext cx="137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C0073A60-DA1F-4399-A0DD-4BA30380E2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5575"/>
            <a:ext cx="1379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67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ruit&#10;&#10;Description automatically generated">
            <a:extLst>
              <a:ext uri="{FF2B5EF4-FFF2-40B4-BE49-F238E27FC236}">
                <a16:creationId xmlns:a16="http://schemas.microsoft.com/office/drawing/2014/main" id="{2D507E62-9C3C-4344-A2B8-73314F4B34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6583" y="3480833"/>
            <a:ext cx="3859618" cy="2894713"/>
          </a:xfrm>
          <a:prstGeom prst="rect">
            <a:avLst/>
          </a:prstGeom>
        </p:spPr>
      </p:pic>
      <p:pic>
        <p:nvPicPr>
          <p:cNvPr id="6" name="Picture 5" descr="A picture containing dessert&#10;&#10;Description automatically generated">
            <a:extLst>
              <a:ext uri="{FF2B5EF4-FFF2-40B4-BE49-F238E27FC236}">
                <a16:creationId xmlns:a16="http://schemas.microsoft.com/office/drawing/2014/main" id="{6B5B5E5E-C467-45A7-B663-2383964B4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42" y="2998381"/>
            <a:ext cx="5146157" cy="3859618"/>
          </a:xfrm>
          <a:prstGeom prst="rect">
            <a:avLst/>
          </a:prstGeom>
        </p:spPr>
      </p:pic>
      <p:pic>
        <p:nvPicPr>
          <p:cNvPr id="18" name="Picture 17" descr="A picture containing text, several, variety&#10;&#10;Description automatically generated">
            <a:extLst>
              <a:ext uri="{FF2B5EF4-FFF2-40B4-BE49-F238E27FC236}">
                <a16:creationId xmlns:a16="http://schemas.microsoft.com/office/drawing/2014/main" id="{97C6A383-E509-46FC-ADD1-86E5581280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99051" y="586120"/>
            <a:ext cx="3859618" cy="2894713"/>
          </a:xfrm>
          <a:prstGeom prst="rect">
            <a:avLst/>
          </a:prstGeom>
        </p:spPr>
      </p:pic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EAFB8D3-B95D-44D3-ACCC-3293697E8B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2524" y="3480834"/>
            <a:ext cx="3859618" cy="289471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795ABE1A-4152-4474-81BD-04BBC245AD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3" y="103667"/>
            <a:ext cx="3859618" cy="2894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C92B4-5A07-4FE0-87AD-F3FF70F28DBF}"/>
              </a:ext>
            </a:extLst>
          </p:cNvPr>
          <p:cNvSpPr txBox="1"/>
          <p:nvPr/>
        </p:nvSpPr>
        <p:spPr>
          <a:xfrm>
            <a:off x="0" y="5340563"/>
            <a:ext cx="9144000" cy="1200329"/>
          </a:xfrm>
          <a:prstGeom prst="rect">
            <a:avLst/>
          </a:prstGeom>
          <a:solidFill>
            <a:srgbClr val="FFFFCC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each of the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</a:t>
            </a:r>
            <a:r>
              <a:rPr lang="en-GB" sz="3600" b="1" dirty="0">
                <a:solidFill>
                  <a:srgbClr val="7030A0"/>
                </a:solidFill>
                <a:latin typeface="Calibri" panose="020F0502020204030204"/>
              </a:rPr>
              <a:t>decorative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techniques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…relating to your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561735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extiles exemplar2_00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872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0A738-4613-4B0B-97D0-BE1A15A69C9F}"/>
              </a:ext>
            </a:extLst>
          </p:cNvPr>
          <p:cNvSpPr/>
          <p:nvPr/>
        </p:nvSpPr>
        <p:spPr>
          <a:xfrm>
            <a:off x="0" y="1925"/>
            <a:ext cx="914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7+: </a:t>
            </a:r>
            <a:r>
              <a:rPr lang="en-GB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TEXTILES DESIGNER / ARTIST / PRINT DESIGNER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 that inspires you and links to your theme</a:t>
            </a:r>
            <a:b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fact page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about them and then have a go at </a:t>
            </a:r>
            <a:r>
              <a:rPr lang="en-GB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recreating their work in your own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A2028-C788-4ECA-B094-57481F46DA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4975"/>
            <a:ext cx="5435051" cy="436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E632D-F5D7-4D29-B709-7AAB5B20C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051" y="2013427"/>
            <a:ext cx="3820288" cy="5093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20BC8-F46A-48C5-9A7A-95B678F725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5093736"/>
            <a:ext cx="1762339" cy="1762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050BAD-78DC-4966-BF79-DD8939CA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24450"/>
            <a:ext cx="23241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0958" y="-866274"/>
            <a:ext cx="48526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390" y="0"/>
            <a:ext cx="2899610" cy="560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3925825"/>
            <a:ext cx="9468852" cy="2816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10860">
            <a:off x="312826" y="4318558"/>
            <a:ext cx="8535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DECORATIVE TECHNIQUES – we will do these in school!!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</a:t>
            </a:r>
            <a:r>
              <a:rPr lang="en-GB" b="1"/>
              <a:t>wide range </a:t>
            </a:r>
            <a:r>
              <a:rPr lang="en-GB"/>
              <a:t>of </a:t>
            </a:r>
            <a:r>
              <a:rPr lang="en-GB" b="1"/>
              <a:t>techniques</a:t>
            </a:r>
            <a:r>
              <a:rPr lang="en-GB"/>
              <a:t>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Clearly </a:t>
            </a:r>
            <a:r>
              <a:rPr lang="en-GB" b="1"/>
              <a:t>developed</a:t>
            </a:r>
            <a:r>
              <a:rPr lang="en-GB"/>
              <a:t> – so if something went wrong on your first sample </a:t>
            </a:r>
            <a:r>
              <a:rPr lang="en-GB" b="1"/>
              <a:t>stick it in tell me why is it wrong </a:t>
            </a:r>
            <a:r>
              <a:rPr lang="en-GB"/>
              <a:t>and then </a:t>
            </a:r>
            <a:r>
              <a:rPr lang="en-GB" b="1"/>
              <a:t>how you improve it </a:t>
            </a:r>
            <a:r>
              <a:rPr lang="en-GB"/>
              <a:t>with the </a:t>
            </a:r>
            <a:r>
              <a:rPr lang="en-GB" b="1"/>
              <a:t>new and improved sample </a:t>
            </a:r>
            <a:r>
              <a:rPr lang="en-GB"/>
              <a:t>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Where will you use it on your final design , or if you don’t like it tell me why e.g. I will not use it as it will not withstand repeated use or it is not very easy to sew through  etc.…</a:t>
            </a:r>
          </a:p>
          <a:p>
            <a:r>
              <a:rPr lang="en-GB"/>
              <a:t>			             </a:t>
            </a:r>
            <a:r>
              <a:rPr lang="en-GB" b="1"/>
              <a:t>DO NOT THROW ANYTHING AWAY</a:t>
            </a:r>
          </a:p>
        </p:txBody>
      </p:sp>
    </p:spTree>
    <p:extLst>
      <p:ext uri="{BB962C8B-B14F-4D97-AF65-F5344CB8AC3E}">
        <p14:creationId xmlns:p14="http://schemas.microsoft.com/office/powerpoint/2010/main" val="84502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44EE5E-263C-4C4E-BCF8-6938DE1FF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7118" y="419719"/>
            <a:ext cx="2236177" cy="1746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A498E8-4458-445E-AC40-01C48982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95380" y="399147"/>
            <a:ext cx="2281762" cy="17874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5674724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862" y="0"/>
            <a:ext cx="6858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836188-59A9-4A43-A93B-4180637FD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0927" y="4230882"/>
            <a:ext cx="2671481" cy="22522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5109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359C19-F06C-4F75-B2AD-EF2688D8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50098" y="753428"/>
            <a:ext cx="3312786" cy="224867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4724" y="3862989"/>
            <a:ext cx="3469276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71DFB7-A96D-4BC1-A04A-423A8612D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86198" y="3171161"/>
            <a:ext cx="3434487" cy="2822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1E5C5-C1C4-4073-B327-7C8F61C9772D}"/>
              </a:ext>
            </a:extLst>
          </p:cNvPr>
          <p:cNvSpPr txBox="1"/>
          <p:nvPr/>
        </p:nvSpPr>
        <p:spPr>
          <a:xfrm rot="16200000">
            <a:off x="-2433150" y="2884038"/>
            <a:ext cx="650940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Create a </a:t>
            </a:r>
            <a:r>
              <a:rPr lang="en-US" sz="2200" b="1" dirty="0">
                <a:solidFill>
                  <a:srgbClr val="FF0000"/>
                </a:solidFill>
              </a:rPr>
              <a:t>range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of</a:t>
            </a:r>
            <a:r>
              <a:rPr lang="en-US" sz="2200" b="1" dirty="0">
                <a:solidFill>
                  <a:srgbClr val="7030A0"/>
                </a:solidFill>
              </a:rPr>
              <a:t> developed samples </a:t>
            </a:r>
            <a:r>
              <a:rPr lang="en-US" sz="2200" b="1" dirty="0">
                <a:solidFill>
                  <a:srgbClr val="00B050"/>
                </a:solidFill>
              </a:rPr>
              <a:t>inspired by your artist/designer/ theme</a:t>
            </a:r>
            <a:r>
              <a:rPr lang="en-US" sz="2200" dirty="0"/>
              <a:t>. Remember it should </a:t>
            </a:r>
            <a:r>
              <a:rPr lang="en-US" sz="2200" b="1" dirty="0">
                <a:solidFill>
                  <a:srgbClr val="0070C0"/>
                </a:solidFill>
              </a:rPr>
              <a:t>go through a set of improvement stages</a:t>
            </a:r>
            <a:r>
              <a:rPr lang="en-US" sz="22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567EF-F0B2-4BC4-A608-3EC1A3B71D19}"/>
              </a:ext>
            </a:extLst>
          </p:cNvPr>
          <p:cNvSpPr/>
          <p:nvPr/>
        </p:nvSpPr>
        <p:spPr>
          <a:xfrm>
            <a:off x="1564145" y="2315930"/>
            <a:ext cx="4025900" cy="350067"/>
          </a:xfrm>
          <a:prstGeom prst="rect">
            <a:avLst/>
          </a:prstGeom>
          <a:solidFill>
            <a:srgbClr val="FFF8E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Grade 4 </a:t>
            </a:r>
            <a:r>
              <a:rPr lang="en-GB">
                <a:solidFill>
                  <a:schemeClr val="tx1"/>
                </a:solidFill>
              </a:rPr>
              <a:t>Creating samples linked to artist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2A260-EBCC-409A-882C-006308D00A6A}"/>
              </a:ext>
            </a:extLst>
          </p:cNvPr>
          <p:cNvSpPr/>
          <p:nvPr/>
        </p:nvSpPr>
        <p:spPr>
          <a:xfrm>
            <a:off x="1433286" y="6323968"/>
            <a:ext cx="4156759" cy="448543"/>
          </a:xfrm>
          <a:prstGeom prst="rect">
            <a:avLst/>
          </a:prstGeom>
          <a:solidFill>
            <a:srgbClr val="FFF8E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Grade 6+  </a:t>
            </a:r>
            <a:r>
              <a:rPr lang="en-GB">
                <a:solidFill>
                  <a:schemeClr val="tx1"/>
                </a:solidFill>
              </a:rPr>
              <a:t>Develop samples linked to artist with your own twist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91A5B9-451E-4A9C-97A9-2936D28587E1}"/>
              </a:ext>
            </a:extLst>
          </p:cNvPr>
          <p:cNvSpPr/>
          <p:nvPr/>
        </p:nvSpPr>
        <p:spPr>
          <a:xfrm>
            <a:off x="5901100" y="3314274"/>
            <a:ext cx="3191133" cy="768601"/>
          </a:xfrm>
          <a:prstGeom prst="rect">
            <a:avLst/>
          </a:prstGeom>
          <a:solidFill>
            <a:srgbClr val="FFF8E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Grade 7+  </a:t>
            </a:r>
            <a:r>
              <a:rPr lang="en-GB">
                <a:solidFill>
                  <a:schemeClr val="tx1"/>
                </a:solidFill>
              </a:rPr>
              <a:t>Further develop samples linked to artist with your own twist</a:t>
            </a:r>
          </a:p>
        </p:txBody>
      </p:sp>
    </p:spTree>
    <p:extLst>
      <p:ext uri="{BB962C8B-B14F-4D97-AF65-F5344CB8AC3E}">
        <p14:creationId xmlns:p14="http://schemas.microsoft.com/office/powerpoint/2010/main" val="300067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6491369-3C4D-43AD-84F2-B69978E9C56D}"/>
              </a:ext>
            </a:extLst>
          </p:cNvPr>
          <p:cNvSpPr txBox="1">
            <a:spLocks/>
          </p:cNvSpPr>
          <p:nvPr/>
        </p:nvSpPr>
        <p:spPr>
          <a:xfrm>
            <a:off x="-48296" y="862744"/>
            <a:ext cx="439783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Look at your to do list …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A5546A6-8AF2-415A-8DF0-E719F13A9C71}"/>
              </a:ext>
            </a:extLst>
          </p:cNvPr>
          <p:cNvSpPr txBox="1">
            <a:spLocks/>
          </p:cNvSpPr>
          <p:nvPr/>
        </p:nvSpPr>
        <p:spPr>
          <a:xfrm>
            <a:off x="0" y="3202576"/>
            <a:ext cx="393404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colour DOT did you get?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057525-D31A-4CF9-B4B5-C63B634B3331}"/>
              </a:ext>
            </a:extLst>
          </p:cNvPr>
          <p:cNvGrpSpPr/>
          <p:nvPr/>
        </p:nvGrpSpPr>
        <p:grpSpPr>
          <a:xfrm>
            <a:off x="503377" y="4713277"/>
            <a:ext cx="2927292" cy="876899"/>
            <a:chOff x="1619450" y="4562731"/>
            <a:chExt cx="6262614" cy="12689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361326-5212-4766-AF46-B8B61B0438B9}"/>
                </a:ext>
              </a:extLst>
            </p:cNvPr>
            <p:cNvSpPr/>
            <p:nvPr/>
          </p:nvSpPr>
          <p:spPr>
            <a:xfrm>
              <a:off x="1619450" y="4595537"/>
              <a:ext cx="1337733" cy="12361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9598A2-46D4-4F3C-9B1B-D2F7B75D4D30}"/>
                </a:ext>
              </a:extLst>
            </p:cNvPr>
            <p:cNvSpPr/>
            <p:nvPr/>
          </p:nvSpPr>
          <p:spPr>
            <a:xfrm>
              <a:off x="6544331" y="4562731"/>
              <a:ext cx="1337733" cy="123613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E577EB-EB2C-4A34-A7AF-3D11D0BE6894}"/>
                </a:ext>
              </a:extLst>
            </p:cNvPr>
            <p:cNvSpPr/>
            <p:nvPr/>
          </p:nvSpPr>
          <p:spPr>
            <a:xfrm>
              <a:off x="4910666" y="4595538"/>
              <a:ext cx="1337733" cy="123613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3CB223-2BEF-466D-ACD5-107BCFBB1474}"/>
                </a:ext>
              </a:extLst>
            </p:cNvPr>
            <p:cNvSpPr/>
            <p:nvPr/>
          </p:nvSpPr>
          <p:spPr>
            <a:xfrm>
              <a:off x="3277001" y="4595537"/>
              <a:ext cx="1337733" cy="123613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84352581-0B75-4C7B-BFAE-21951E10B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029" y="132347"/>
            <a:ext cx="4731657" cy="66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9124101B-8E72-48E2-87C9-345FD1C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588" y="4652963"/>
            <a:ext cx="16748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F4763CE5-B25A-420D-ABFB-BCA1B065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2078038"/>
            <a:ext cx="19319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9EF3327B-0387-4B2E-AAFA-9B18BA202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60588"/>
            <a:ext cx="5211763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>
            <a:extLst>
              <a:ext uri="{FF2B5EF4-FFF2-40B4-BE49-F238E27FC236}">
                <a16:creationId xmlns:a16="http://schemas.microsoft.com/office/drawing/2014/main" id="{6792EBFB-DF05-4EE3-88AF-618EDCDC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8610600" cy="1919288"/>
          </a:xfrm>
        </p:spPr>
        <p:txBody>
          <a:bodyPr/>
          <a:lstStyle/>
          <a:p>
            <a:r>
              <a:rPr lang="en-GB" altLang="en-US"/>
              <a:t>My favourite part of the butterflies were the eyes on the wings so this will inspire my jewellery design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BFA3C-6BD6-46A7-989F-428FB77371BA}"/>
              </a:ext>
            </a:extLst>
          </p:cNvPr>
          <p:cNvSpPr/>
          <p:nvPr/>
        </p:nvSpPr>
        <p:spPr>
          <a:xfrm>
            <a:off x="3429000" y="4114800"/>
            <a:ext cx="1600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0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C4ED1A5-2E07-42A9-BDDB-2D9BB340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/>
              <a:t>DESIGNING</a:t>
            </a:r>
          </a:p>
        </p:txBody>
      </p:sp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C2A7B079-3C7C-4AE6-A6D3-66CAD987C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572000" cy="5638800"/>
          </a:xfrm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CA8196FE-EEF0-4EAE-850F-0B113149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0401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1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 ONE:</a:t>
            </a:r>
            <a:endParaRPr lang="en-US" alt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65" y="1988840"/>
            <a:ext cx="871296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>
                <a:latin typeface="HelveticaNeueLTStd-Roman"/>
              </a:rPr>
              <a:t>Each student must select and present a portfolio representative of their course of study. The portfolio must include both:</a:t>
            </a:r>
          </a:p>
          <a:p>
            <a:pPr>
              <a:spcAft>
                <a:spcPts val="600"/>
              </a:spcAft>
            </a:pPr>
            <a:endParaRPr lang="en-GB" sz="2000">
              <a:latin typeface="HelveticaNeueLTStd-Roman"/>
            </a:endParaRPr>
          </a:p>
          <a:p>
            <a:pPr>
              <a:spcAft>
                <a:spcPts val="600"/>
              </a:spcAft>
            </a:pPr>
            <a:r>
              <a:rPr lang="en-GB" sz="2000" b="1">
                <a:latin typeface="HelveticaNeueLTStd-Roman"/>
              </a:rPr>
              <a:t>1</a:t>
            </a:r>
            <a:r>
              <a:rPr lang="en-GB" sz="2000">
                <a:latin typeface="HelveticaNeueLTStd-Roman"/>
              </a:rPr>
              <a:t> </a:t>
            </a:r>
            <a:r>
              <a:rPr lang="en-GB" sz="2000">
                <a:latin typeface="HelveticaNeueLTStd-Bd"/>
              </a:rPr>
              <a:t>A selection of work </a:t>
            </a:r>
            <a:r>
              <a:rPr lang="en-GB" sz="2000">
                <a:latin typeface="HelveticaNeueLTStd-Roman"/>
              </a:rPr>
              <a:t>resulting from activities such as trials and experiments; skills-based workshops; mini and/or foundation projects; responses to gallery, museum or site visits; work placements; independent study. </a:t>
            </a:r>
            <a:r>
              <a:rPr lang="en-GB" sz="2000" b="1">
                <a:latin typeface="HelveticaNeueLTStd-Roman"/>
              </a:rPr>
              <a:t>DECORATIVE TECHNIQUES EXPERIMENTS</a:t>
            </a:r>
          </a:p>
          <a:p>
            <a:pPr>
              <a:spcAft>
                <a:spcPts val="600"/>
              </a:spcAft>
            </a:pPr>
            <a:endParaRPr lang="en-GB" sz="2000" b="1">
              <a:latin typeface="HelveticaNeueLTStd-Roman"/>
            </a:endParaRPr>
          </a:p>
          <a:p>
            <a:pPr>
              <a:spcAft>
                <a:spcPts val="600"/>
              </a:spcAft>
            </a:pPr>
            <a:r>
              <a:rPr lang="en-GB" sz="2000" b="1">
                <a:latin typeface="HelveticaNeueLTStd-Roman"/>
              </a:rPr>
              <a:t>2 </a:t>
            </a:r>
            <a:r>
              <a:rPr lang="en-GB" sz="2000">
                <a:latin typeface="HelveticaNeueLTStd-Bd"/>
              </a:rPr>
              <a:t>A sustained project </a:t>
            </a:r>
            <a:r>
              <a:rPr lang="en-GB" sz="2000">
                <a:latin typeface="HelveticaNeueLTStd-Roman"/>
              </a:rPr>
              <a:t>developed in response to a subject, theme, task or brief evidencing the journey from initial engagement with an idea(s) to the realisation of intentions. </a:t>
            </a:r>
            <a:r>
              <a:rPr lang="en-GB" sz="2000" b="1">
                <a:latin typeface="HelveticaNeueLTStd-Roman"/>
              </a:rPr>
              <a:t>COURSEWORK STYLE PIECE ON LAMPSHADE PROJECT / CULTURE / CHILDS EDUCATION / RECYCLED / ALL THINGS BRITISH ETC…</a:t>
            </a:r>
          </a:p>
          <a:p>
            <a:pPr>
              <a:spcAft>
                <a:spcPts val="600"/>
              </a:spcAft>
            </a:pP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624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794CE-BCA7-144E-8101-A6509B39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 PROJECT EXPLAINED</a:t>
            </a:r>
          </a:p>
        </p:txBody>
      </p:sp>
      <p:pic>
        <p:nvPicPr>
          <p:cNvPr id="21508" name="Picture 4" descr="Rainbow Bunting Kit | The Crafty Hen">
            <a:extLst>
              <a:ext uri="{FF2B5EF4-FFF2-40B4-BE49-F238E27FC236}">
                <a16:creationId xmlns:a16="http://schemas.microsoft.com/office/drawing/2014/main" id="{2884FECC-68B1-4FD2-8FC7-227EDF95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226" y="321733"/>
            <a:ext cx="3120339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1332489-94F3-4B3B-966D-ED2F3D655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38226" y="2705099"/>
            <a:ext cx="3120339" cy="38311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7AB65A-DC79-44E5-98A4-1750BE767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7" r="-3416" b="-4"/>
          <a:stretch/>
        </p:blipFill>
        <p:spPr>
          <a:xfrm>
            <a:off x="5785436" y="203671"/>
            <a:ext cx="3358563" cy="30081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2083BDE-C62E-4313-A621-37664427A0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24687" y="728312"/>
            <a:ext cx="2970310" cy="21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C631C-2CC3-45F2-842B-FB84C351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the guidance sheet to help you see what you will do in this project with an explanation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EEF4D6F0-315C-44B6-8AFD-0AF0B6812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676" y="492573"/>
            <a:ext cx="4015957" cy="58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3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>
            <a:extLst>
              <a:ext uri="{FF2B5EF4-FFF2-40B4-BE49-F238E27FC236}">
                <a16:creationId xmlns:a16="http://schemas.microsoft.com/office/drawing/2014/main" id="{1BB8BAC0-2587-4B70-AA4B-1B24E4D8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44000" cy="688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C04A9BB-2161-4F85-A852-FC756673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5649913" cy="1143001"/>
          </a:xfrm>
        </p:spPr>
        <p:txBody>
          <a:bodyPr/>
          <a:lstStyle/>
          <a:p>
            <a:r>
              <a:rPr lang="en-GB" altLang="en-US"/>
              <a:t>I picked BUTTERFLIES</a:t>
            </a: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5D52C84A-6359-40C3-933B-037B1EA89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9138" y="1520825"/>
            <a:ext cx="1617662" cy="1212850"/>
          </a:xfr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D2524A7-7886-4C8E-9027-596DE58E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3" y="2032000"/>
            <a:ext cx="13795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7315ACA-A348-4E47-AB40-E8E07981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425" y="3078163"/>
            <a:ext cx="137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5742B37-B183-4E08-A4E7-05459B104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976813"/>
            <a:ext cx="1379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55D71DE-300C-4BF0-90F3-0ABB16606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4848225"/>
            <a:ext cx="13795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5CEFE75-94A5-447E-9093-BA738FE39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1195388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FBD4241F-9401-435C-BA8D-18FF9D30E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3040063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D3BBE92-01E7-44BE-8B3E-C5C087C1E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88" y="3705225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7F6CA153-3FA9-4675-8B72-3DE6ADDF16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5019675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1DA8E818-D19B-4CE3-88B9-F29E82593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13" y="1768475"/>
            <a:ext cx="137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C0073A60-DA1F-4399-A0DD-4BA30380E2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5575"/>
            <a:ext cx="1379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oodboard-01.jpg">
            <a:extLst>
              <a:ext uri="{FF2B5EF4-FFF2-40B4-BE49-F238E27FC236}">
                <a16:creationId xmlns:a16="http://schemas.microsoft.com/office/drawing/2014/main" id="{F5850C42-D04A-4B81-993A-6258C16F9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moodboardfmp-2.jpg">
            <a:extLst>
              <a:ext uri="{FF2B5EF4-FFF2-40B4-BE49-F238E27FC236}">
                <a16:creationId xmlns:a16="http://schemas.microsoft.com/office/drawing/2014/main" id="{88D16D7E-4806-4B47-96BB-403E7A0A6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3FD2241046B4D9EF87D5F41984C00" ma:contentTypeVersion="17" ma:contentTypeDescription="Create a new document." ma:contentTypeScope="" ma:versionID="98bb07d2569c432cd31fb3699c1ae771">
  <xsd:schema xmlns:xsd="http://www.w3.org/2001/XMLSchema" xmlns:xs="http://www.w3.org/2001/XMLSchema" xmlns:p="http://schemas.microsoft.com/office/2006/metadata/properties" xmlns:ns2="ec374d64-da2b-4299-9621-55cba824dff2" xmlns:ns3="68cfca1f-563b-4607-b20f-9b9e9a9b2fbd" targetNamespace="http://schemas.microsoft.com/office/2006/metadata/properties" ma:root="true" ma:fieldsID="5e212a90794b79fdb114aaf5c8544a95" ns2:_="" ns3:_="">
    <xsd:import namespace="ec374d64-da2b-4299-9621-55cba824dff2"/>
    <xsd:import namespace="68cfca1f-563b-4607-b20f-9b9e9a9b2fbd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74d64-da2b-4299-9621-55cba824dff2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fca1f-563b-4607-b20f-9b9e9a9b2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ec374d64-da2b-4299-9621-55cba824dff2" xsi:nil="true"/>
    <FileHash xmlns="ec374d64-da2b-4299-9621-55cba824dff2" xsi:nil="true"/>
    <UniqueSourceRef xmlns="ec374d64-da2b-4299-9621-55cba824dff2" xsi:nil="true"/>
    <CloudMigratorOriginId xmlns="ec374d64-da2b-4299-9621-55cba824df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CBE58-3C2E-4E9A-A412-C38BCDB23D82}">
  <ds:schemaRefs>
    <ds:schemaRef ds:uri="68cfca1f-563b-4607-b20f-9b9e9a9b2fbd"/>
    <ds:schemaRef ds:uri="ec374d64-da2b-4299-9621-55cba824df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4E0061-C94F-470A-810E-35E7BCFE6100}">
  <ds:schemaRefs>
    <ds:schemaRef ds:uri="ec374d64-da2b-4299-9621-55cba824dff2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8cfca1f-563b-4607-b20f-9b9e9a9b2fb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362A78-78E1-45F2-901E-B2346700C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788</Words>
  <Application>Microsoft Office PowerPoint</Application>
  <PresentationFormat>On-screen Show (4:3)</PresentationFormat>
  <Paragraphs>60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HelveticaNeueLTStd-Bd</vt:lpstr>
      <vt:lpstr>HelveticaNeueLTStd-Roman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MINI PROJECT EXPLAINED</vt:lpstr>
      <vt:lpstr>Use the guidance sheet to help you see what you will do in this project with an explanation</vt:lpstr>
      <vt:lpstr>PowerPoint Presentation</vt:lpstr>
      <vt:lpstr>I picked BUTTERFLIES</vt:lpstr>
      <vt:lpstr>PowerPoint Presentation</vt:lpstr>
      <vt:lpstr>PowerPoint Presentation</vt:lpstr>
      <vt:lpstr>PowerPoint Presentation</vt:lpstr>
      <vt:lpstr>My favourite part of the butterflies were the eyes on the wings so this will inspire my jewellery design</vt:lpstr>
      <vt:lpstr>DESIGNING</vt:lpstr>
      <vt:lpstr>PowerPoint Presentation</vt:lpstr>
      <vt:lpstr>LO: Create a moodboard of DECORATIVE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picked BUTTERFLIES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favourite part of the butterflies were the eyes on the wings so this will inspire my jewellery design</vt:lpstr>
      <vt:lpstr>DESIGNING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Nicklin (Staff Chorus Trust)</dc:creator>
  <cp:lastModifiedBy>Annette Nicklin (Staff Chorus Trust)</cp:lastModifiedBy>
  <cp:revision>11</cp:revision>
  <dcterms:created xsi:type="dcterms:W3CDTF">2021-09-22T09:27:40Z</dcterms:created>
  <dcterms:modified xsi:type="dcterms:W3CDTF">2021-10-22T14:17:02Z</dcterms:modified>
</cp:coreProperties>
</file>