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8" r:id="rId6"/>
    <p:sldId id="257" r:id="rId7"/>
    <p:sldId id="259" r:id="rId8"/>
    <p:sldId id="260" r:id="rId9"/>
    <p:sldId id="262" r:id="rId10"/>
    <p:sldId id="261"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E285"/>
    <a:srgbClr val="FFECAF"/>
    <a:srgbClr val="FFEBAB"/>
    <a:srgbClr val="F15582"/>
    <a:srgbClr val="EB7989"/>
    <a:srgbClr val="FFA3A3"/>
    <a:srgbClr val="FF6161"/>
    <a:srgbClr val="000000"/>
    <a:srgbClr val="20451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71CCDE-4F7C-437E-A439-CD13E49E1393}" v="8" dt="2025-05-07T11:58:48.73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1162" autoAdjust="0"/>
  </p:normalViewPr>
  <p:slideViewPr>
    <p:cSldViewPr snapToGrid="0">
      <p:cViewPr varScale="1">
        <p:scale>
          <a:sx n="101" d="100"/>
          <a:sy n="101" d="100"/>
        </p:scale>
        <p:origin x="99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7C9FB0-FA47-6CE0-5B75-18C9AB392AF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D00CD11-0E81-A396-8C5F-4C80541B2E2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D63D408-F5D7-745C-ACE1-B0449BEDBA31}"/>
              </a:ext>
            </a:extLst>
          </p:cNvPr>
          <p:cNvSpPr>
            <a:spLocks noGrp="1"/>
          </p:cNvSpPr>
          <p:nvPr>
            <p:ph type="dt" sz="half" idx="10"/>
          </p:nvPr>
        </p:nvSpPr>
        <p:spPr/>
        <p:txBody>
          <a:bodyPr/>
          <a:lstStyle/>
          <a:p>
            <a:fld id="{D90ECCEA-D42B-42DE-8B9C-D3C7DA33E392}" type="datetimeFigureOut">
              <a:rPr lang="en-GB" smtClean="0"/>
              <a:t>08/05/2025</a:t>
            </a:fld>
            <a:endParaRPr lang="en-GB"/>
          </a:p>
        </p:txBody>
      </p:sp>
      <p:sp>
        <p:nvSpPr>
          <p:cNvPr id="5" name="Footer Placeholder 4">
            <a:extLst>
              <a:ext uri="{FF2B5EF4-FFF2-40B4-BE49-F238E27FC236}">
                <a16:creationId xmlns:a16="http://schemas.microsoft.com/office/drawing/2014/main" id="{7A591382-9C41-E0FB-0A36-453E89767C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262F08-71C3-6BFB-1DA6-4E22FFC406D3}"/>
              </a:ext>
            </a:extLst>
          </p:cNvPr>
          <p:cNvSpPr>
            <a:spLocks noGrp="1"/>
          </p:cNvSpPr>
          <p:nvPr>
            <p:ph type="sldNum" sz="quarter" idx="12"/>
          </p:nvPr>
        </p:nvSpPr>
        <p:spPr/>
        <p:txBody>
          <a:bodyPr/>
          <a:lstStyle/>
          <a:p>
            <a:fld id="{73FC4948-9E40-4CDE-B89C-7D3C68535F32}" type="slidenum">
              <a:rPr lang="en-GB" smtClean="0"/>
              <a:t>‹#›</a:t>
            </a:fld>
            <a:endParaRPr lang="en-GB"/>
          </a:p>
        </p:txBody>
      </p:sp>
    </p:spTree>
    <p:extLst>
      <p:ext uri="{BB962C8B-B14F-4D97-AF65-F5344CB8AC3E}">
        <p14:creationId xmlns:p14="http://schemas.microsoft.com/office/powerpoint/2010/main" val="21088862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8ABD22-1248-FFB7-7975-37CEEF6E9CF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74E23FA-F688-6419-D904-1CC37666DDC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7CF0651-53F7-BA7C-153C-4F99109089C5}"/>
              </a:ext>
            </a:extLst>
          </p:cNvPr>
          <p:cNvSpPr>
            <a:spLocks noGrp="1"/>
          </p:cNvSpPr>
          <p:nvPr>
            <p:ph type="dt" sz="half" idx="10"/>
          </p:nvPr>
        </p:nvSpPr>
        <p:spPr/>
        <p:txBody>
          <a:bodyPr/>
          <a:lstStyle/>
          <a:p>
            <a:fld id="{D90ECCEA-D42B-42DE-8B9C-D3C7DA33E392}" type="datetimeFigureOut">
              <a:rPr lang="en-GB" smtClean="0"/>
              <a:t>08/05/2025</a:t>
            </a:fld>
            <a:endParaRPr lang="en-GB"/>
          </a:p>
        </p:txBody>
      </p:sp>
      <p:sp>
        <p:nvSpPr>
          <p:cNvPr id="5" name="Footer Placeholder 4">
            <a:extLst>
              <a:ext uri="{FF2B5EF4-FFF2-40B4-BE49-F238E27FC236}">
                <a16:creationId xmlns:a16="http://schemas.microsoft.com/office/drawing/2014/main" id="{1311403B-1555-EFB8-E320-950977A106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7D039A1-64DF-AECD-B016-DCCFE58FC60A}"/>
              </a:ext>
            </a:extLst>
          </p:cNvPr>
          <p:cNvSpPr>
            <a:spLocks noGrp="1"/>
          </p:cNvSpPr>
          <p:nvPr>
            <p:ph type="sldNum" sz="quarter" idx="12"/>
          </p:nvPr>
        </p:nvSpPr>
        <p:spPr/>
        <p:txBody>
          <a:bodyPr/>
          <a:lstStyle/>
          <a:p>
            <a:fld id="{73FC4948-9E40-4CDE-B89C-7D3C68535F32}" type="slidenum">
              <a:rPr lang="en-GB" smtClean="0"/>
              <a:t>‹#›</a:t>
            </a:fld>
            <a:endParaRPr lang="en-GB"/>
          </a:p>
        </p:txBody>
      </p:sp>
    </p:spTree>
    <p:extLst>
      <p:ext uri="{BB962C8B-B14F-4D97-AF65-F5344CB8AC3E}">
        <p14:creationId xmlns:p14="http://schemas.microsoft.com/office/powerpoint/2010/main" val="36364379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787B6-F69F-9091-015D-F3EEDAD88E6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6F43E05-62BF-941F-C155-71D4D412CA3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33E5ADD-B902-BE96-195C-603EB7EAC306}"/>
              </a:ext>
            </a:extLst>
          </p:cNvPr>
          <p:cNvSpPr>
            <a:spLocks noGrp="1"/>
          </p:cNvSpPr>
          <p:nvPr>
            <p:ph type="dt" sz="half" idx="10"/>
          </p:nvPr>
        </p:nvSpPr>
        <p:spPr/>
        <p:txBody>
          <a:bodyPr/>
          <a:lstStyle/>
          <a:p>
            <a:fld id="{D90ECCEA-D42B-42DE-8B9C-D3C7DA33E392}" type="datetimeFigureOut">
              <a:rPr lang="en-GB" smtClean="0"/>
              <a:t>08/05/2025</a:t>
            </a:fld>
            <a:endParaRPr lang="en-GB"/>
          </a:p>
        </p:txBody>
      </p:sp>
      <p:sp>
        <p:nvSpPr>
          <p:cNvPr id="5" name="Footer Placeholder 4">
            <a:extLst>
              <a:ext uri="{FF2B5EF4-FFF2-40B4-BE49-F238E27FC236}">
                <a16:creationId xmlns:a16="http://schemas.microsoft.com/office/drawing/2014/main" id="{6C48E5D3-7D1A-F79D-5D9E-5A27853297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4C4569-5219-9A17-E085-757965D23FF5}"/>
              </a:ext>
            </a:extLst>
          </p:cNvPr>
          <p:cNvSpPr>
            <a:spLocks noGrp="1"/>
          </p:cNvSpPr>
          <p:nvPr>
            <p:ph type="sldNum" sz="quarter" idx="12"/>
          </p:nvPr>
        </p:nvSpPr>
        <p:spPr/>
        <p:txBody>
          <a:bodyPr/>
          <a:lstStyle/>
          <a:p>
            <a:fld id="{73FC4948-9E40-4CDE-B89C-7D3C68535F32}" type="slidenum">
              <a:rPr lang="en-GB" smtClean="0"/>
              <a:t>‹#›</a:t>
            </a:fld>
            <a:endParaRPr lang="en-GB"/>
          </a:p>
        </p:txBody>
      </p:sp>
    </p:spTree>
    <p:extLst>
      <p:ext uri="{BB962C8B-B14F-4D97-AF65-F5344CB8AC3E}">
        <p14:creationId xmlns:p14="http://schemas.microsoft.com/office/powerpoint/2010/main" val="7383289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D4306-6FCE-369C-E969-35D77BAAECA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A5C6150-D08A-02BE-51AE-A8DB1387FFA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2FFBD9A-1F44-FF26-C87A-C88D35C9ADA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24CA8DF-65B0-4887-180D-71D372BD88DB}"/>
              </a:ext>
            </a:extLst>
          </p:cNvPr>
          <p:cNvSpPr>
            <a:spLocks noGrp="1"/>
          </p:cNvSpPr>
          <p:nvPr>
            <p:ph type="dt" sz="half" idx="10"/>
          </p:nvPr>
        </p:nvSpPr>
        <p:spPr/>
        <p:txBody>
          <a:bodyPr/>
          <a:lstStyle/>
          <a:p>
            <a:fld id="{D90ECCEA-D42B-42DE-8B9C-D3C7DA33E392}" type="datetimeFigureOut">
              <a:rPr lang="en-GB" smtClean="0"/>
              <a:t>08/05/2025</a:t>
            </a:fld>
            <a:endParaRPr lang="en-GB"/>
          </a:p>
        </p:txBody>
      </p:sp>
      <p:sp>
        <p:nvSpPr>
          <p:cNvPr id="6" name="Footer Placeholder 5">
            <a:extLst>
              <a:ext uri="{FF2B5EF4-FFF2-40B4-BE49-F238E27FC236}">
                <a16:creationId xmlns:a16="http://schemas.microsoft.com/office/drawing/2014/main" id="{0B7F27B8-B1AB-18C4-58CF-BB06AF2DC2D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13D68BD-35DE-893F-ED4F-1EEFBD771088}"/>
              </a:ext>
            </a:extLst>
          </p:cNvPr>
          <p:cNvSpPr>
            <a:spLocks noGrp="1"/>
          </p:cNvSpPr>
          <p:nvPr>
            <p:ph type="sldNum" sz="quarter" idx="12"/>
          </p:nvPr>
        </p:nvSpPr>
        <p:spPr/>
        <p:txBody>
          <a:bodyPr/>
          <a:lstStyle/>
          <a:p>
            <a:fld id="{73FC4948-9E40-4CDE-B89C-7D3C68535F32}" type="slidenum">
              <a:rPr lang="en-GB" smtClean="0"/>
              <a:t>‹#›</a:t>
            </a:fld>
            <a:endParaRPr lang="en-GB"/>
          </a:p>
        </p:txBody>
      </p:sp>
    </p:spTree>
    <p:extLst>
      <p:ext uri="{BB962C8B-B14F-4D97-AF65-F5344CB8AC3E}">
        <p14:creationId xmlns:p14="http://schemas.microsoft.com/office/powerpoint/2010/main" val="3144350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708312-82E1-7B5C-A072-5192C62A9F1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C986D73-7FEC-38A9-6928-C232BDFB1F0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28196FA-8142-6476-CDA8-E5D9979C7E2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8ABD105-B7CA-8CA7-123E-73C93080F50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787472E-4D49-BBDC-C6C2-F7E2589F304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CB13681-AAC8-117D-EC64-75D56A2BC577}"/>
              </a:ext>
            </a:extLst>
          </p:cNvPr>
          <p:cNvSpPr>
            <a:spLocks noGrp="1"/>
          </p:cNvSpPr>
          <p:nvPr>
            <p:ph type="dt" sz="half" idx="10"/>
          </p:nvPr>
        </p:nvSpPr>
        <p:spPr/>
        <p:txBody>
          <a:bodyPr/>
          <a:lstStyle/>
          <a:p>
            <a:fld id="{D90ECCEA-D42B-42DE-8B9C-D3C7DA33E392}" type="datetimeFigureOut">
              <a:rPr lang="en-GB" smtClean="0"/>
              <a:t>08/05/2025</a:t>
            </a:fld>
            <a:endParaRPr lang="en-GB"/>
          </a:p>
        </p:txBody>
      </p:sp>
      <p:sp>
        <p:nvSpPr>
          <p:cNvPr id="8" name="Footer Placeholder 7">
            <a:extLst>
              <a:ext uri="{FF2B5EF4-FFF2-40B4-BE49-F238E27FC236}">
                <a16:creationId xmlns:a16="http://schemas.microsoft.com/office/drawing/2014/main" id="{7A7B45D9-38B4-D068-17C4-44058A52DC3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38D2B73-77D7-3F6F-ACD2-F2063E033C04}"/>
              </a:ext>
            </a:extLst>
          </p:cNvPr>
          <p:cNvSpPr>
            <a:spLocks noGrp="1"/>
          </p:cNvSpPr>
          <p:nvPr>
            <p:ph type="sldNum" sz="quarter" idx="12"/>
          </p:nvPr>
        </p:nvSpPr>
        <p:spPr/>
        <p:txBody>
          <a:bodyPr/>
          <a:lstStyle/>
          <a:p>
            <a:fld id="{73FC4948-9E40-4CDE-B89C-7D3C68535F32}" type="slidenum">
              <a:rPr lang="en-GB" smtClean="0"/>
              <a:t>‹#›</a:t>
            </a:fld>
            <a:endParaRPr lang="en-GB"/>
          </a:p>
        </p:txBody>
      </p:sp>
    </p:spTree>
    <p:extLst>
      <p:ext uri="{BB962C8B-B14F-4D97-AF65-F5344CB8AC3E}">
        <p14:creationId xmlns:p14="http://schemas.microsoft.com/office/powerpoint/2010/main" val="194056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C3839-1096-9177-5F49-CD9AEF676BE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A7750F2-CE9C-E7D9-9944-F9AFE079E02B}"/>
              </a:ext>
            </a:extLst>
          </p:cNvPr>
          <p:cNvSpPr>
            <a:spLocks noGrp="1"/>
          </p:cNvSpPr>
          <p:nvPr>
            <p:ph type="dt" sz="half" idx="10"/>
          </p:nvPr>
        </p:nvSpPr>
        <p:spPr/>
        <p:txBody>
          <a:bodyPr/>
          <a:lstStyle/>
          <a:p>
            <a:fld id="{D90ECCEA-D42B-42DE-8B9C-D3C7DA33E392}" type="datetimeFigureOut">
              <a:rPr lang="en-GB" smtClean="0"/>
              <a:t>08/05/2025</a:t>
            </a:fld>
            <a:endParaRPr lang="en-GB"/>
          </a:p>
        </p:txBody>
      </p:sp>
      <p:sp>
        <p:nvSpPr>
          <p:cNvPr id="4" name="Footer Placeholder 3">
            <a:extLst>
              <a:ext uri="{FF2B5EF4-FFF2-40B4-BE49-F238E27FC236}">
                <a16:creationId xmlns:a16="http://schemas.microsoft.com/office/drawing/2014/main" id="{F9FF2CB3-2DF1-613D-BB7A-30FA09525BB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EB0D323-A8FB-A53D-EC6C-16899B2D8059}"/>
              </a:ext>
            </a:extLst>
          </p:cNvPr>
          <p:cNvSpPr>
            <a:spLocks noGrp="1"/>
          </p:cNvSpPr>
          <p:nvPr>
            <p:ph type="sldNum" sz="quarter" idx="12"/>
          </p:nvPr>
        </p:nvSpPr>
        <p:spPr/>
        <p:txBody>
          <a:bodyPr/>
          <a:lstStyle/>
          <a:p>
            <a:fld id="{73FC4948-9E40-4CDE-B89C-7D3C68535F32}" type="slidenum">
              <a:rPr lang="en-GB" smtClean="0"/>
              <a:t>‹#›</a:t>
            </a:fld>
            <a:endParaRPr lang="en-GB"/>
          </a:p>
        </p:txBody>
      </p:sp>
    </p:spTree>
    <p:extLst>
      <p:ext uri="{BB962C8B-B14F-4D97-AF65-F5344CB8AC3E}">
        <p14:creationId xmlns:p14="http://schemas.microsoft.com/office/powerpoint/2010/main" val="25404865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647DC58-8759-8749-3569-9FFFB7AB74EF}"/>
              </a:ext>
            </a:extLst>
          </p:cNvPr>
          <p:cNvSpPr>
            <a:spLocks noGrp="1"/>
          </p:cNvSpPr>
          <p:nvPr>
            <p:ph type="dt" sz="half" idx="10"/>
          </p:nvPr>
        </p:nvSpPr>
        <p:spPr/>
        <p:txBody>
          <a:bodyPr/>
          <a:lstStyle/>
          <a:p>
            <a:fld id="{D90ECCEA-D42B-42DE-8B9C-D3C7DA33E392}" type="datetimeFigureOut">
              <a:rPr lang="en-GB" smtClean="0"/>
              <a:t>08/05/2025</a:t>
            </a:fld>
            <a:endParaRPr lang="en-GB"/>
          </a:p>
        </p:txBody>
      </p:sp>
      <p:sp>
        <p:nvSpPr>
          <p:cNvPr id="3" name="Footer Placeholder 2">
            <a:extLst>
              <a:ext uri="{FF2B5EF4-FFF2-40B4-BE49-F238E27FC236}">
                <a16:creationId xmlns:a16="http://schemas.microsoft.com/office/drawing/2014/main" id="{016C7174-6B4D-D5A5-8FFF-3FAF795BA92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0B2D743-850A-0D6C-8D0A-ACCCA867510A}"/>
              </a:ext>
            </a:extLst>
          </p:cNvPr>
          <p:cNvSpPr>
            <a:spLocks noGrp="1"/>
          </p:cNvSpPr>
          <p:nvPr>
            <p:ph type="sldNum" sz="quarter" idx="12"/>
          </p:nvPr>
        </p:nvSpPr>
        <p:spPr/>
        <p:txBody>
          <a:bodyPr/>
          <a:lstStyle/>
          <a:p>
            <a:fld id="{73FC4948-9E40-4CDE-B89C-7D3C68535F32}" type="slidenum">
              <a:rPr lang="en-GB" smtClean="0"/>
              <a:t>‹#›</a:t>
            </a:fld>
            <a:endParaRPr lang="en-GB"/>
          </a:p>
        </p:txBody>
      </p:sp>
    </p:spTree>
    <p:extLst>
      <p:ext uri="{BB962C8B-B14F-4D97-AF65-F5344CB8AC3E}">
        <p14:creationId xmlns:p14="http://schemas.microsoft.com/office/powerpoint/2010/main" val="12192209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D4438-6392-1664-CD9C-C9E7BE1578F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6903EBA-852D-DC25-1C57-D9F8485093F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E060123-470C-8C49-DDCC-70FC13842E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C5B03A-A4F3-0CCF-91C7-11B5D54E2E46}"/>
              </a:ext>
            </a:extLst>
          </p:cNvPr>
          <p:cNvSpPr>
            <a:spLocks noGrp="1"/>
          </p:cNvSpPr>
          <p:nvPr>
            <p:ph type="dt" sz="half" idx="10"/>
          </p:nvPr>
        </p:nvSpPr>
        <p:spPr/>
        <p:txBody>
          <a:bodyPr/>
          <a:lstStyle/>
          <a:p>
            <a:fld id="{D90ECCEA-D42B-42DE-8B9C-D3C7DA33E392}" type="datetimeFigureOut">
              <a:rPr lang="en-GB" smtClean="0"/>
              <a:t>08/05/2025</a:t>
            </a:fld>
            <a:endParaRPr lang="en-GB"/>
          </a:p>
        </p:txBody>
      </p:sp>
      <p:sp>
        <p:nvSpPr>
          <p:cNvPr id="6" name="Footer Placeholder 5">
            <a:extLst>
              <a:ext uri="{FF2B5EF4-FFF2-40B4-BE49-F238E27FC236}">
                <a16:creationId xmlns:a16="http://schemas.microsoft.com/office/drawing/2014/main" id="{E3B7F831-D358-9222-C3D9-AF3FEB8BE8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178DFE5-309A-5E4C-9A62-1ABBF19FE62F}"/>
              </a:ext>
            </a:extLst>
          </p:cNvPr>
          <p:cNvSpPr>
            <a:spLocks noGrp="1"/>
          </p:cNvSpPr>
          <p:nvPr>
            <p:ph type="sldNum" sz="quarter" idx="12"/>
          </p:nvPr>
        </p:nvSpPr>
        <p:spPr/>
        <p:txBody>
          <a:bodyPr/>
          <a:lstStyle/>
          <a:p>
            <a:fld id="{73FC4948-9E40-4CDE-B89C-7D3C68535F32}" type="slidenum">
              <a:rPr lang="en-GB" smtClean="0"/>
              <a:t>‹#›</a:t>
            </a:fld>
            <a:endParaRPr lang="en-GB"/>
          </a:p>
        </p:txBody>
      </p:sp>
    </p:spTree>
    <p:extLst>
      <p:ext uri="{BB962C8B-B14F-4D97-AF65-F5344CB8AC3E}">
        <p14:creationId xmlns:p14="http://schemas.microsoft.com/office/powerpoint/2010/main" val="41205351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9C184-E25D-7D64-9D5E-72826117990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6CBFD27-3022-1EA0-EDD9-8D00B862F92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1D47CD6-E34D-4542-7FF5-824007A69D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BE28979-D147-EEE6-285C-CAC359B20421}"/>
              </a:ext>
            </a:extLst>
          </p:cNvPr>
          <p:cNvSpPr>
            <a:spLocks noGrp="1"/>
          </p:cNvSpPr>
          <p:nvPr>
            <p:ph type="dt" sz="half" idx="10"/>
          </p:nvPr>
        </p:nvSpPr>
        <p:spPr/>
        <p:txBody>
          <a:bodyPr/>
          <a:lstStyle/>
          <a:p>
            <a:fld id="{D90ECCEA-D42B-42DE-8B9C-D3C7DA33E392}" type="datetimeFigureOut">
              <a:rPr lang="en-GB" smtClean="0"/>
              <a:t>08/05/2025</a:t>
            </a:fld>
            <a:endParaRPr lang="en-GB"/>
          </a:p>
        </p:txBody>
      </p:sp>
      <p:sp>
        <p:nvSpPr>
          <p:cNvPr id="6" name="Footer Placeholder 5">
            <a:extLst>
              <a:ext uri="{FF2B5EF4-FFF2-40B4-BE49-F238E27FC236}">
                <a16:creationId xmlns:a16="http://schemas.microsoft.com/office/drawing/2014/main" id="{E898B459-33E1-7F03-0686-1EC5FA04E5A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B69DC91-122C-2C44-92A3-F76FA4193AE8}"/>
              </a:ext>
            </a:extLst>
          </p:cNvPr>
          <p:cNvSpPr>
            <a:spLocks noGrp="1"/>
          </p:cNvSpPr>
          <p:nvPr>
            <p:ph type="sldNum" sz="quarter" idx="12"/>
          </p:nvPr>
        </p:nvSpPr>
        <p:spPr/>
        <p:txBody>
          <a:bodyPr/>
          <a:lstStyle/>
          <a:p>
            <a:fld id="{73FC4948-9E40-4CDE-B89C-7D3C68535F32}" type="slidenum">
              <a:rPr lang="en-GB" smtClean="0"/>
              <a:t>‹#›</a:t>
            </a:fld>
            <a:endParaRPr lang="en-GB"/>
          </a:p>
        </p:txBody>
      </p:sp>
    </p:spTree>
    <p:extLst>
      <p:ext uri="{BB962C8B-B14F-4D97-AF65-F5344CB8AC3E}">
        <p14:creationId xmlns:p14="http://schemas.microsoft.com/office/powerpoint/2010/main" val="33791458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C1684-85B2-E32E-CB92-F3D7325D2F4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D3F1B18-F223-248A-F5AD-1533376769F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5C08825-7181-F0F9-6115-331F195EBAB3}"/>
              </a:ext>
            </a:extLst>
          </p:cNvPr>
          <p:cNvSpPr>
            <a:spLocks noGrp="1"/>
          </p:cNvSpPr>
          <p:nvPr>
            <p:ph type="dt" sz="half" idx="10"/>
          </p:nvPr>
        </p:nvSpPr>
        <p:spPr/>
        <p:txBody>
          <a:bodyPr/>
          <a:lstStyle/>
          <a:p>
            <a:fld id="{D90ECCEA-D42B-42DE-8B9C-D3C7DA33E392}" type="datetimeFigureOut">
              <a:rPr lang="en-GB" smtClean="0"/>
              <a:t>08/05/2025</a:t>
            </a:fld>
            <a:endParaRPr lang="en-GB"/>
          </a:p>
        </p:txBody>
      </p:sp>
      <p:sp>
        <p:nvSpPr>
          <p:cNvPr id="5" name="Footer Placeholder 4">
            <a:extLst>
              <a:ext uri="{FF2B5EF4-FFF2-40B4-BE49-F238E27FC236}">
                <a16:creationId xmlns:a16="http://schemas.microsoft.com/office/drawing/2014/main" id="{4B01246D-79BA-937A-B58D-0557253666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1B7739-6397-BF0C-C71B-D02269CFC834}"/>
              </a:ext>
            </a:extLst>
          </p:cNvPr>
          <p:cNvSpPr>
            <a:spLocks noGrp="1"/>
          </p:cNvSpPr>
          <p:nvPr>
            <p:ph type="sldNum" sz="quarter" idx="12"/>
          </p:nvPr>
        </p:nvSpPr>
        <p:spPr/>
        <p:txBody>
          <a:bodyPr/>
          <a:lstStyle/>
          <a:p>
            <a:fld id="{73FC4948-9E40-4CDE-B89C-7D3C68535F32}" type="slidenum">
              <a:rPr lang="en-GB" smtClean="0"/>
              <a:t>‹#›</a:t>
            </a:fld>
            <a:endParaRPr lang="en-GB"/>
          </a:p>
        </p:txBody>
      </p:sp>
    </p:spTree>
    <p:extLst>
      <p:ext uri="{BB962C8B-B14F-4D97-AF65-F5344CB8AC3E}">
        <p14:creationId xmlns:p14="http://schemas.microsoft.com/office/powerpoint/2010/main" val="23129960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2FDFF91-27E4-295F-FE57-8A16E03498B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2C5CF1B-E318-7801-44BA-CB0AAAC821E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6DD38B-9047-0940-2570-9BDD2CD8AEC2}"/>
              </a:ext>
            </a:extLst>
          </p:cNvPr>
          <p:cNvSpPr>
            <a:spLocks noGrp="1"/>
          </p:cNvSpPr>
          <p:nvPr>
            <p:ph type="dt" sz="half" idx="10"/>
          </p:nvPr>
        </p:nvSpPr>
        <p:spPr/>
        <p:txBody>
          <a:bodyPr/>
          <a:lstStyle/>
          <a:p>
            <a:fld id="{D90ECCEA-D42B-42DE-8B9C-D3C7DA33E392}" type="datetimeFigureOut">
              <a:rPr lang="en-GB" smtClean="0"/>
              <a:t>08/05/2025</a:t>
            </a:fld>
            <a:endParaRPr lang="en-GB"/>
          </a:p>
        </p:txBody>
      </p:sp>
      <p:sp>
        <p:nvSpPr>
          <p:cNvPr id="5" name="Footer Placeholder 4">
            <a:extLst>
              <a:ext uri="{FF2B5EF4-FFF2-40B4-BE49-F238E27FC236}">
                <a16:creationId xmlns:a16="http://schemas.microsoft.com/office/drawing/2014/main" id="{A00A6C34-E41D-296A-7AF2-CA40BDB157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4C6EEE-E2C2-5A5F-4F2E-1D32674AF369}"/>
              </a:ext>
            </a:extLst>
          </p:cNvPr>
          <p:cNvSpPr>
            <a:spLocks noGrp="1"/>
          </p:cNvSpPr>
          <p:nvPr>
            <p:ph type="sldNum" sz="quarter" idx="12"/>
          </p:nvPr>
        </p:nvSpPr>
        <p:spPr/>
        <p:txBody>
          <a:bodyPr/>
          <a:lstStyle/>
          <a:p>
            <a:fld id="{73FC4948-9E40-4CDE-B89C-7D3C68535F32}" type="slidenum">
              <a:rPr lang="en-GB" smtClean="0"/>
              <a:t>‹#›</a:t>
            </a:fld>
            <a:endParaRPr lang="en-GB"/>
          </a:p>
        </p:txBody>
      </p:sp>
    </p:spTree>
    <p:extLst>
      <p:ext uri="{BB962C8B-B14F-4D97-AF65-F5344CB8AC3E}">
        <p14:creationId xmlns:p14="http://schemas.microsoft.com/office/powerpoint/2010/main" val="41044830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7192B78-C136-DB06-00FD-D3C7D2A750A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3D1C7F3-9B6B-4275-35D9-EB54082667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55C73F4-4A6E-AF33-AA4A-E02FAB9F7FB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90ECCEA-D42B-42DE-8B9C-D3C7DA33E392}" type="datetimeFigureOut">
              <a:rPr lang="en-GB" smtClean="0"/>
              <a:t>08/05/2025</a:t>
            </a:fld>
            <a:endParaRPr lang="en-GB"/>
          </a:p>
        </p:txBody>
      </p:sp>
      <p:sp>
        <p:nvSpPr>
          <p:cNvPr id="5" name="Footer Placeholder 4">
            <a:extLst>
              <a:ext uri="{FF2B5EF4-FFF2-40B4-BE49-F238E27FC236}">
                <a16:creationId xmlns:a16="http://schemas.microsoft.com/office/drawing/2014/main" id="{3AFD46E6-D6B4-8713-F403-3195BC4EFA3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F7F50D8D-F63E-93FA-12B5-44F7B467CE5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3FC4948-9E40-4CDE-B89C-7D3C68535F32}" type="slidenum">
              <a:rPr lang="en-GB" smtClean="0"/>
              <a:t>‹#›</a:t>
            </a:fld>
            <a:endParaRPr lang="en-GB"/>
          </a:p>
        </p:txBody>
      </p:sp>
    </p:spTree>
    <p:extLst>
      <p:ext uri="{BB962C8B-B14F-4D97-AF65-F5344CB8AC3E}">
        <p14:creationId xmlns:p14="http://schemas.microsoft.com/office/powerpoint/2010/main" val="6676732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18" Type="http://schemas.openxmlformats.org/officeDocument/2006/relationships/image" Target="../media/image17.png"/><Relationship Id="rId26" Type="http://schemas.openxmlformats.org/officeDocument/2006/relationships/image" Target="../media/image25.png"/><Relationship Id="rId3" Type="http://schemas.openxmlformats.org/officeDocument/2006/relationships/image" Target="../media/image2.png"/><Relationship Id="rId21" Type="http://schemas.openxmlformats.org/officeDocument/2006/relationships/image" Target="../media/image20.svg"/><Relationship Id="rId7" Type="http://schemas.openxmlformats.org/officeDocument/2006/relationships/image" Target="../media/image6.svg"/><Relationship Id="rId12" Type="http://schemas.openxmlformats.org/officeDocument/2006/relationships/image" Target="../media/image11.png"/><Relationship Id="rId17" Type="http://schemas.openxmlformats.org/officeDocument/2006/relationships/image" Target="../media/image16.svg"/><Relationship Id="rId25" Type="http://schemas.openxmlformats.org/officeDocument/2006/relationships/image" Target="../media/image24.svg"/><Relationship Id="rId2" Type="http://schemas.openxmlformats.org/officeDocument/2006/relationships/image" Target="../media/image1.png"/><Relationship Id="rId16" Type="http://schemas.openxmlformats.org/officeDocument/2006/relationships/image" Target="../media/image15.png"/><Relationship Id="rId20" Type="http://schemas.openxmlformats.org/officeDocument/2006/relationships/image" Target="../media/image19.png"/><Relationship Id="rId29" Type="http://schemas.openxmlformats.org/officeDocument/2006/relationships/image" Target="../media/image28.sv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svg"/><Relationship Id="rId24" Type="http://schemas.openxmlformats.org/officeDocument/2006/relationships/image" Target="../media/image23.png"/><Relationship Id="rId5" Type="http://schemas.openxmlformats.org/officeDocument/2006/relationships/image" Target="../media/image4.svg"/><Relationship Id="rId15" Type="http://schemas.openxmlformats.org/officeDocument/2006/relationships/image" Target="../media/image14.svg"/><Relationship Id="rId23" Type="http://schemas.openxmlformats.org/officeDocument/2006/relationships/image" Target="../media/image22.svg"/><Relationship Id="rId28" Type="http://schemas.openxmlformats.org/officeDocument/2006/relationships/image" Target="../media/image27.png"/><Relationship Id="rId10" Type="http://schemas.openxmlformats.org/officeDocument/2006/relationships/image" Target="../media/image9.png"/><Relationship Id="rId19" Type="http://schemas.openxmlformats.org/officeDocument/2006/relationships/image" Target="../media/image18.svg"/><Relationship Id="rId4" Type="http://schemas.openxmlformats.org/officeDocument/2006/relationships/image" Target="../media/image3.png"/><Relationship Id="rId9" Type="http://schemas.openxmlformats.org/officeDocument/2006/relationships/image" Target="../media/image8.svg"/><Relationship Id="rId14" Type="http://schemas.openxmlformats.org/officeDocument/2006/relationships/image" Target="../media/image13.png"/><Relationship Id="rId22" Type="http://schemas.openxmlformats.org/officeDocument/2006/relationships/image" Target="../media/image21.png"/><Relationship Id="rId27" Type="http://schemas.openxmlformats.org/officeDocument/2006/relationships/image" Target="../media/image26.svg"/></Relationships>
</file>

<file path=ppt/slides/_rels/slide2.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svg"/><Relationship Id="rId7" Type="http://schemas.openxmlformats.org/officeDocument/2006/relationships/image" Target="../media/image34.sv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3.png"/><Relationship Id="rId11" Type="http://schemas.openxmlformats.org/officeDocument/2006/relationships/image" Target="../media/image38.svg"/><Relationship Id="rId5" Type="http://schemas.openxmlformats.org/officeDocument/2006/relationships/image" Target="../media/image32.svg"/><Relationship Id="rId10" Type="http://schemas.openxmlformats.org/officeDocument/2006/relationships/image" Target="../media/image37.png"/><Relationship Id="rId4" Type="http://schemas.openxmlformats.org/officeDocument/2006/relationships/image" Target="../media/image31.png"/><Relationship Id="rId9" Type="http://schemas.openxmlformats.org/officeDocument/2006/relationships/image" Target="../media/image36.svg"/></Relationships>
</file>

<file path=ppt/slides/_rels/slide3.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image" Target="../media/image48.svg"/><Relationship Id="rId3" Type="http://schemas.openxmlformats.org/officeDocument/2006/relationships/image" Target="../media/image40.svg"/><Relationship Id="rId7" Type="http://schemas.openxmlformats.org/officeDocument/2006/relationships/image" Target="../media/image44.svg"/><Relationship Id="rId12" Type="http://schemas.openxmlformats.org/officeDocument/2006/relationships/image" Target="../media/image47.png"/><Relationship Id="rId17" Type="http://schemas.openxmlformats.org/officeDocument/2006/relationships/image" Target="../media/image52.svg"/><Relationship Id="rId2" Type="http://schemas.openxmlformats.org/officeDocument/2006/relationships/image" Target="../media/image39.png"/><Relationship Id="rId16" Type="http://schemas.openxmlformats.org/officeDocument/2006/relationships/image" Target="../media/image51.png"/><Relationship Id="rId1" Type="http://schemas.openxmlformats.org/officeDocument/2006/relationships/slideLayout" Target="../slideLayouts/slideLayout2.xml"/><Relationship Id="rId6" Type="http://schemas.openxmlformats.org/officeDocument/2006/relationships/image" Target="../media/image43.png"/><Relationship Id="rId11" Type="http://schemas.openxmlformats.org/officeDocument/2006/relationships/image" Target="../media/image28.svg"/><Relationship Id="rId5" Type="http://schemas.openxmlformats.org/officeDocument/2006/relationships/image" Target="../media/image42.svg"/><Relationship Id="rId15" Type="http://schemas.openxmlformats.org/officeDocument/2006/relationships/image" Target="../media/image50.svg"/><Relationship Id="rId10" Type="http://schemas.openxmlformats.org/officeDocument/2006/relationships/image" Target="../media/image27.png"/><Relationship Id="rId4" Type="http://schemas.openxmlformats.org/officeDocument/2006/relationships/image" Target="../media/image41.png"/><Relationship Id="rId9" Type="http://schemas.openxmlformats.org/officeDocument/2006/relationships/image" Target="../media/image46.svg"/><Relationship Id="rId14" Type="http://schemas.openxmlformats.org/officeDocument/2006/relationships/image" Target="../media/image49.png"/></Relationships>
</file>

<file path=ppt/slides/_rels/slide4.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image" Target="../media/image64.svg"/><Relationship Id="rId3" Type="http://schemas.openxmlformats.org/officeDocument/2006/relationships/image" Target="../media/image54.svg"/><Relationship Id="rId7" Type="http://schemas.openxmlformats.org/officeDocument/2006/relationships/image" Target="../media/image58.svg"/><Relationship Id="rId12" Type="http://schemas.openxmlformats.org/officeDocument/2006/relationships/image" Target="../media/image63.png"/><Relationship Id="rId17" Type="http://schemas.openxmlformats.org/officeDocument/2006/relationships/image" Target="../media/image68.svg"/><Relationship Id="rId2" Type="http://schemas.openxmlformats.org/officeDocument/2006/relationships/image" Target="../media/image53.png"/><Relationship Id="rId16" Type="http://schemas.openxmlformats.org/officeDocument/2006/relationships/image" Target="../media/image67.png"/><Relationship Id="rId1" Type="http://schemas.openxmlformats.org/officeDocument/2006/relationships/slideLayout" Target="../slideLayouts/slideLayout2.xml"/><Relationship Id="rId6" Type="http://schemas.openxmlformats.org/officeDocument/2006/relationships/image" Target="../media/image57.png"/><Relationship Id="rId11" Type="http://schemas.openxmlformats.org/officeDocument/2006/relationships/image" Target="../media/image62.svg"/><Relationship Id="rId5" Type="http://schemas.openxmlformats.org/officeDocument/2006/relationships/image" Target="../media/image56.svg"/><Relationship Id="rId15" Type="http://schemas.openxmlformats.org/officeDocument/2006/relationships/image" Target="../media/image66.svg"/><Relationship Id="rId10" Type="http://schemas.openxmlformats.org/officeDocument/2006/relationships/image" Target="../media/image61.png"/><Relationship Id="rId4" Type="http://schemas.openxmlformats.org/officeDocument/2006/relationships/image" Target="../media/image55.png"/><Relationship Id="rId9" Type="http://schemas.openxmlformats.org/officeDocument/2006/relationships/image" Target="../media/image60.svg"/><Relationship Id="rId14" Type="http://schemas.openxmlformats.org/officeDocument/2006/relationships/image" Target="../media/image65.png"/></Relationships>
</file>

<file path=ppt/slides/_rels/slide5.xml.rels><?xml version="1.0" encoding="UTF-8" standalone="yes"?>
<Relationships xmlns="http://schemas.openxmlformats.org/package/2006/relationships"><Relationship Id="rId8" Type="http://schemas.openxmlformats.org/officeDocument/2006/relationships/image" Target="../media/image75.png"/><Relationship Id="rId3" Type="http://schemas.openxmlformats.org/officeDocument/2006/relationships/image" Target="../media/image70.svg"/><Relationship Id="rId7" Type="http://schemas.openxmlformats.org/officeDocument/2006/relationships/image" Target="../media/image74.svg"/><Relationship Id="rId2" Type="http://schemas.openxmlformats.org/officeDocument/2006/relationships/image" Target="../media/image69.png"/><Relationship Id="rId1" Type="http://schemas.openxmlformats.org/officeDocument/2006/relationships/slideLayout" Target="../slideLayouts/slideLayout2.xml"/><Relationship Id="rId6" Type="http://schemas.openxmlformats.org/officeDocument/2006/relationships/image" Target="../media/image73.png"/><Relationship Id="rId5" Type="http://schemas.openxmlformats.org/officeDocument/2006/relationships/image" Target="../media/image72.svg"/><Relationship Id="rId4" Type="http://schemas.openxmlformats.org/officeDocument/2006/relationships/image" Target="../media/image71.png"/><Relationship Id="rId9" Type="http://schemas.openxmlformats.org/officeDocument/2006/relationships/image" Target="../media/image76.svg"/></Relationships>
</file>

<file path=ppt/slides/_rels/slide6.xml.rels><?xml version="1.0" encoding="UTF-8" standalone="yes"?>
<Relationships xmlns="http://schemas.openxmlformats.org/package/2006/relationships"><Relationship Id="rId8" Type="http://schemas.openxmlformats.org/officeDocument/2006/relationships/image" Target="../media/image75.png"/><Relationship Id="rId3" Type="http://schemas.openxmlformats.org/officeDocument/2006/relationships/image" Target="../media/image70.svg"/><Relationship Id="rId7" Type="http://schemas.openxmlformats.org/officeDocument/2006/relationships/image" Target="../media/image74.svg"/><Relationship Id="rId2" Type="http://schemas.openxmlformats.org/officeDocument/2006/relationships/image" Target="../media/image69.png"/><Relationship Id="rId1" Type="http://schemas.openxmlformats.org/officeDocument/2006/relationships/slideLayout" Target="../slideLayouts/slideLayout2.xml"/><Relationship Id="rId6" Type="http://schemas.openxmlformats.org/officeDocument/2006/relationships/image" Target="../media/image73.png"/><Relationship Id="rId5" Type="http://schemas.openxmlformats.org/officeDocument/2006/relationships/image" Target="../media/image72.svg"/><Relationship Id="rId4" Type="http://schemas.openxmlformats.org/officeDocument/2006/relationships/image" Target="../media/image71.png"/><Relationship Id="rId9" Type="http://schemas.openxmlformats.org/officeDocument/2006/relationships/image" Target="../media/image76.svg"/></Relationships>
</file>

<file path=ppt/slides/_rels/slide7.xml.rels><?xml version="1.0" encoding="UTF-8" standalone="yes"?>
<Relationships xmlns="http://schemas.openxmlformats.org/package/2006/relationships"><Relationship Id="rId8" Type="http://schemas.openxmlformats.org/officeDocument/2006/relationships/image" Target="../media/image83.png"/><Relationship Id="rId13" Type="http://schemas.openxmlformats.org/officeDocument/2006/relationships/image" Target="../media/image88.svg"/><Relationship Id="rId3" Type="http://schemas.openxmlformats.org/officeDocument/2006/relationships/image" Target="../media/image78.svg"/><Relationship Id="rId7" Type="http://schemas.openxmlformats.org/officeDocument/2006/relationships/image" Target="../media/image82.svg"/><Relationship Id="rId12" Type="http://schemas.openxmlformats.org/officeDocument/2006/relationships/image" Target="../media/image87.png"/><Relationship Id="rId2" Type="http://schemas.openxmlformats.org/officeDocument/2006/relationships/image" Target="../media/image77.png"/><Relationship Id="rId1" Type="http://schemas.openxmlformats.org/officeDocument/2006/relationships/slideLayout" Target="../slideLayouts/slideLayout2.xml"/><Relationship Id="rId6" Type="http://schemas.openxmlformats.org/officeDocument/2006/relationships/image" Target="../media/image81.png"/><Relationship Id="rId11" Type="http://schemas.openxmlformats.org/officeDocument/2006/relationships/image" Target="../media/image86.svg"/><Relationship Id="rId5" Type="http://schemas.openxmlformats.org/officeDocument/2006/relationships/image" Target="../media/image80.svg"/><Relationship Id="rId10" Type="http://schemas.openxmlformats.org/officeDocument/2006/relationships/image" Target="../media/image85.png"/><Relationship Id="rId4" Type="http://schemas.openxmlformats.org/officeDocument/2006/relationships/image" Target="../media/image79.png"/><Relationship Id="rId9" Type="http://schemas.openxmlformats.org/officeDocument/2006/relationships/image" Target="../media/image8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0440817-43FC-80D1-D685-59523BCE6F05}"/>
              </a:ext>
            </a:extLst>
          </p:cNvPr>
          <p:cNvPicPr>
            <a:picLocks noChangeAspect="1"/>
          </p:cNvPicPr>
          <p:nvPr/>
        </p:nvPicPr>
        <p:blipFill>
          <a:blip r:embed="rId2"/>
          <a:srcRect t="14889" r="1112" b="14889"/>
          <a:stretch/>
        </p:blipFill>
        <p:spPr>
          <a:xfrm>
            <a:off x="0" y="541"/>
            <a:ext cx="1723263" cy="1223710"/>
          </a:xfrm>
          <a:prstGeom prst="rect">
            <a:avLst/>
          </a:prstGeom>
        </p:spPr>
      </p:pic>
      <p:sp>
        <p:nvSpPr>
          <p:cNvPr id="2" name="Title 1">
            <a:extLst>
              <a:ext uri="{FF2B5EF4-FFF2-40B4-BE49-F238E27FC236}">
                <a16:creationId xmlns:a16="http://schemas.microsoft.com/office/drawing/2014/main" id="{250A7A71-DB2E-5E46-D8A0-913FCB02A4E2}"/>
              </a:ext>
            </a:extLst>
          </p:cNvPr>
          <p:cNvSpPr>
            <a:spLocks noGrp="1"/>
          </p:cNvSpPr>
          <p:nvPr>
            <p:ph type="ctrTitle"/>
          </p:nvPr>
        </p:nvSpPr>
        <p:spPr>
          <a:xfrm>
            <a:off x="1590671" y="-417014"/>
            <a:ext cx="8772525" cy="1877098"/>
          </a:xfrm>
        </p:spPr>
        <p:txBody>
          <a:bodyPr>
            <a:noAutofit/>
          </a:bodyPr>
          <a:lstStyle/>
          <a:p>
            <a:r>
              <a:rPr lang="en-GB" sz="5400" dirty="0"/>
              <a:t>Hope Valley College </a:t>
            </a:r>
            <a:r>
              <a:rPr lang="en-GB" sz="4800" dirty="0"/>
              <a:t>Extracurricular Provision Booklet</a:t>
            </a:r>
          </a:p>
        </p:txBody>
      </p:sp>
      <p:sp>
        <p:nvSpPr>
          <p:cNvPr id="8" name="TextBox 7">
            <a:extLst>
              <a:ext uri="{FF2B5EF4-FFF2-40B4-BE49-F238E27FC236}">
                <a16:creationId xmlns:a16="http://schemas.microsoft.com/office/drawing/2014/main" id="{8D65AEFB-4221-279D-3498-E2A6D3872D38}"/>
              </a:ext>
            </a:extLst>
          </p:cNvPr>
          <p:cNvSpPr txBox="1"/>
          <p:nvPr/>
        </p:nvSpPr>
        <p:spPr>
          <a:xfrm>
            <a:off x="100584" y="1824819"/>
            <a:ext cx="11987784" cy="4330416"/>
          </a:xfrm>
          <a:prstGeom prst="rect">
            <a:avLst/>
          </a:prstGeom>
          <a:gradFill flip="none" rotWithShape="1">
            <a:gsLst>
              <a:gs pos="0">
                <a:schemeClr val="accent6">
                  <a:tint val="66000"/>
                  <a:satMod val="160000"/>
                </a:schemeClr>
              </a:gs>
              <a:gs pos="50000">
                <a:schemeClr val="accent6">
                  <a:tint val="44500"/>
                  <a:satMod val="160000"/>
                </a:schemeClr>
              </a:gs>
              <a:gs pos="100000">
                <a:schemeClr val="accent6">
                  <a:tint val="23500"/>
                  <a:satMod val="160000"/>
                </a:schemeClr>
              </a:gs>
            </a:gsLst>
            <a:lin ang="5400000" scaled="1"/>
            <a:tileRect/>
          </a:gradFill>
          <a:ln>
            <a:solidFill>
              <a:srgbClr val="204513"/>
            </a:solidFill>
          </a:ln>
        </p:spPr>
        <p:txBody>
          <a:bodyPr wrap="square" rtlCol="0">
            <a:spAutoFit/>
          </a:bodyPr>
          <a:lstStyle/>
          <a:p>
            <a:r>
              <a:rPr lang="en-GB" sz="1530" b="0" i="0" dirty="0">
                <a:solidFill>
                  <a:srgbClr val="000000"/>
                </a:solidFill>
                <a:effectLst/>
              </a:rPr>
              <a:t>Hope Valley College has a long history of extracurricular involvement. Since opening in 1958 Hope Valley College has been in the heart of the community, offering a range of further curriculum opportunities for both students and adults!</a:t>
            </a:r>
          </a:p>
          <a:p>
            <a:endParaRPr lang="en-GB" sz="1530" b="0" i="0" dirty="0">
              <a:solidFill>
                <a:srgbClr val="000000"/>
              </a:solidFill>
              <a:effectLst/>
            </a:endParaRPr>
          </a:p>
          <a:p>
            <a:r>
              <a:rPr lang="en-GB" sz="1530" b="0" i="0" dirty="0">
                <a:solidFill>
                  <a:srgbClr val="000000"/>
                </a:solidFill>
                <a:effectLst/>
              </a:rPr>
              <a:t>Extracurricular involvement still defines Hope Valley College, and staff and students pride themselves on their participation, excellence and involvement. We are passionate about the wider curriculum opportunities we offer, and care about the personal development of our students. </a:t>
            </a:r>
            <a:r>
              <a:rPr lang="en-GB" sz="1530" dirty="0">
                <a:solidFill>
                  <a:srgbClr val="000000"/>
                </a:solidFill>
              </a:rPr>
              <a:t>We love developing relationships with young people through the wider curriculum; these relationships underpin successful learning in lessons.</a:t>
            </a:r>
          </a:p>
          <a:p>
            <a:endParaRPr lang="en-GB" sz="1530" b="0" i="0" dirty="0">
              <a:solidFill>
                <a:srgbClr val="000000"/>
              </a:solidFill>
              <a:effectLst/>
            </a:endParaRPr>
          </a:p>
          <a:p>
            <a:r>
              <a:rPr lang="en-GB" sz="1530" b="0" i="0" dirty="0">
                <a:solidFill>
                  <a:srgbClr val="000000"/>
                </a:solidFill>
                <a:effectLst/>
              </a:rPr>
              <a:t>Our wider curriculum </a:t>
            </a:r>
            <a:r>
              <a:rPr lang="en-GB" sz="1530" dirty="0">
                <a:solidFill>
                  <a:srgbClr val="000000"/>
                </a:solidFill>
              </a:rPr>
              <a:t>offer allows students to</a:t>
            </a:r>
            <a:r>
              <a:rPr lang="en-GB" sz="1530" b="0" i="0" dirty="0">
                <a:solidFill>
                  <a:srgbClr val="000000"/>
                </a:solidFill>
                <a:effectLst/>
              </a:rPr>
              <a:t> develop their readiness-to-learn, independent</a:t>
            </a:r>
            <a:r>
              <a:rPr lang="en-GB" sz="1530" dirty="0">
                <a:solidFill>
                  <a:srgbClr val="000000"/>
                </a:solidFill>
              </a:rPr>
              <a:t> and</a:t>
            </a:r>
            <a:r>
              <a:rPr lang="en-GB" sz="1530" b="0" i="0" dirty="0">
                <a:solidFill>
                  <a:srgbClr val="000000"/>
                </a:solidFill>
                <a:effectLst/>
              </a:rPr>
              <a:t> problem-solving skills, and qualities such as empathy and respect. We also believe it is vital that young people get the opportunity to navigate positive mental health strategies, allowing students to relax, improve resilience, and learn how to cope in potentially stressful situations. We have many </a:t>
            </a:r>
            <a:r>
              <a:rPr lang="en-GB" sz="1530" dirty="0">
                <a:solidFill>
                  <a:srgbClr val="000000"/>
                </a:solidFill>
              </a:rPr>
              <a:t>sessions tailored with this in mind. </a:t>
            </a:r>
          </a:p>
          <a:p>
            <a:endParaRPr lang="en-GB" sz="1530" b="0" i="0" dirty="0">
              <a:solidFill>
                <a:srgbClr val="000000"/>
              </a:solidFill>
              <a:effectLst/>
            </a:endParaRPr>
          </a:p>
          <a:p>
            <a:r>
              <a:rPr lang="en-GB" sz="1530" b="0" i="0" dirty="0">
                <a:solidFill>
                  <a:srgbClr val="000000"/>
                </a:solidFill>
                <a:effectLst/>
              </a:rPr>
              <a:t>Hope Valley is committed to offering an extensive extracurricular timetable that provides a broad and balanced range of activities. This year, students are given more opportunities than ever to access wider curriculum opportunities, and we are working to reduce challenges that may prevent young people from taking part.</a:t>
            </a:r>
          </a:p>
          <a:p>
            <a:endParaRPr lang="en-GB" sz="1530" b="0" i="0" dirty="0">
              <a:solidFill>
                <a:srgbClr val="000000"/>
              </a:solidFill>
              <a:effectLst/>
            </a:endParaRPr>
          </a:p>
          <a:p>
            <a:r>
              <a:rPr lang="en-GB" sz="1530" b="0" i="0" dirty="0">
                <a:solidFill>
                  <a:srgbClr val="000000"/>
                </a:solidFill>
                <a:effectLst/>
              </a:rPr>
              <a:t>See our comprehensive timetable and get a flavour of what Hope Valley College is about!</a:t>
            </a:r>
          </a:p>
        </p:txBody>
      </p:sp>
      <p:pic>
        <p:nvPicPr>
          <p:cNvPr id="1026" name="Picture 2" descr="Stocksbridge Junior School - Chorus Education Trust">
            <a:extLst>
              <a:ext uri="{FF2B5EF4-FFF2-40B4-BE49-F238E27FC236}">
                <a16:creationId xmlns:a16="http://schemas.microsoft.com/office/drawing/2014/main" id="{CD15FF5D-3375-A213-5557-1EC1A2FDBB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69472" y="-11229"/>
            <a:ext cx="1922528" cy="122371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91CEE2DB-DA9F-AEBD-76F5-14946130CB9B}"/>
              </a:ext>
            </a:extLst>
          </p:cNvPr>
          <p:cNvSpPr txBox="1"/>
          <p:nvPr/>
        </p:nvSpPr>
        <p:spPr>
          <a:xfrm>
            <a:off x="2830020" y="1330516"/>
            <a:ext cx="5227938" cy="461665"/>
          </a:xfrm>
          <a:prstGeom prst="rect">
            <a:avLst/>
          </a:prstGeom>
          <a:noFill/>
        </p:spPr>
        <p:txBody>
          <a:bodyPr wrap="square" rtlCol="0">
            <a:spAutoFit/>
          </a:bodyPr>
          <a:lstStyle/>
          <a:p>
            <a:pPr algn="ctr"/>
            <a:r>
              <a:rPr lang="en-GB" sz="2400" b="1" dirty="0"/>
              <a:t>Summer Term 2025</a:t>
            </a:r>
          </a:p>
        </p:txBody>
      </p:sp>
      <p:pic>
        <p:nvPicPr>
          <p:cNvPr id="4" name="Graphic 3" descr="Lightbulb and gear outline">
            <a:extLst>
              <a:ext uri="{FF2B5EF4-FFF2-40B4-BE49-F238E27FC236}">
                <a16:creationId xmlns:a16="http://schemas.microsoft.com/office/drawing/2014/main" id="{62C0DD47-7085-F3CB-FFDD-243F0ABE211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11394" y="6167200"/>
            <a:ext cx="622914" cy="622914"/>
          </a:xfrm>
          <a:prstGeom prst="rect">
            <a:avLst/>
          </a:prstGeom>
        </p:spPr>
      </p:pic>
      <p:pic>
        <p:nvPicPr>
          <p:cNvPr id="11" name="Graphic 10" descr="Aspiration outline">
            <a:extLst>
              <a:ext uri="{FF2B5EF4-FFF2-40B4-BE49-F238E27FC236}">
                <a16:creationId xmlns:a16="http://schemas.microsoft.com/office/drawing/2014/main" id="{4894EF2D-1D67-058B-AE22-85F81A64D44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380837" y="6192808"/>
            <a:ext cx="622915" cy="622915"/>
          </a:xfrm>
          <a:prstGeom prst="rect">
            <a:avLst/>
          </a:prstGeom>
        </p:spPr>
      </p:pic>
      <p:pic>
        <p:nvPicPr>
          <p:cNvPr id="13" name="Graphic 12" descr="Artificial Intelligence outline">
            <a:extLst>
              <a:ext uri="{FF2B5EF4-FFF2-40B4-BE49-F238E27FC236}">
                <a16:creationId xmlns:a16="http://schemas.microsoft.com/office/drawing/2014/main" id="{4467A290-D4AD-7FC8-B134-C9728D689D38}"/>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224933" y="6192808"/>
            <a:ext cx="605087" cy="605087"/>
          </a:xfrm>
          <a:prstGeom prst="rect">
            <a:avLst/>
          </a:prstGeom>
        </p:spPr>
      </p:pic>
      <p:pic>
        <p:nvPicPr>
          <p:cNvPr id="15" name="Graphic 14" descr="Blog outline">
            <a:extLst>
              <a:ext uri="{FF2B5EF4-FFF2-40B4-BE49-F238E27FC236}">
                <a16:creationId xmlns:a16="http://schemas.microsoft.com/office/drawing/2014/main" id="{91C88CBC-EE69-5168-93CA-B3C4FA38C1D3}"/>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295120" y="6210635"/>
            <a:ext cx="605088" cy="605088"/>
          </a:xfrm>
          <a:prstGeom prst="rect">
            <a:avLst/>
          </a:prstGeom>
        </p:spPr>
      </p:pic>
      <p:pic>
        <p:nvPicPr>
          <p:cNvPr id="17" name="Graphic 16" descr="Atom outline">
            <a:extLst>
              <a:ext uri="{FF2B5EF4-FFF2-40B4-BE49-F238E27FC236}">
                <a16:creationId xmlns:a16="http://schemas.microsoft.com/office/drawing/2014/main" id="{4A831D36-31BD-923F-53DD-73966FBA5DC0}"/>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9373451" y="6210635"/>
            <a:ext cx="657312" cy="657312"/>
          </a:xfrm>
          <a:prstGeom prst="rect">
            <a:avLst/>
          </a:prstGeom>
        </p:spPr>
      </p:pic>
      <p:pic>
        <p:nvPicPr>
          <p:cNvPr id="19" name="Graphic 18" descr="Banjo outline">
            <a:extLst>
              <a:ext uri="{FF2B5EF4-FFF2-40B4-BE49-F238E27FC236}">
                <a16:creationId xmlns:a16="http://schemas.microsoft.com/office/drawing/2014/main" id="{52B48B38-96EE-9ED6-9AAD-FBB5D503D852}"/>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3051200" y="6213435"/>
            <a:ext cx="622916" cy="622916"/>
          </a:xfrm>
          <a:prstGeom prst="rect">
            <a:avLst/>
          </a:prstGeom>
        </p:spPr>
      </p:pic>
      <p:pic>
        <p:nvPicPr>
          <p:cNvPr id="21" name="Graphic 20" descr="Care outline">
            <a:extLst>
              <a:ext uri="{FF2B5EF4-FFF2-40B4-BE49-F238E27FC236}">
                <a16:creationId xmlns:a16="http://schemas.microsoft.com/office/drawing/2014/main" id="{292BF97C-5B0D-9ED2-7CD1-C4B3A4E1C7CA}"/>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8547184" y="6186710"/>
            <a:ext cx="657312" cy="657312"/>
          </a:xfrm>
          <a:prstGeom prst="rect">
            <a:avLst/>
          </a:prstGeom>
        </p:spPr>
      </p:pic>
      <p:pic>
        <p:nvPicPr>
          <p:cNvPr id="23" name="Graphic 22" descr="Group success outline">
            <a:extLst>
              <a:ext uri="{FF2B5EF4-FFF2-40B4-BE49-F238E27FC236}">
                <a16:creationId xmlns:a16="http://schemas.microsoft.com/office/drawing/2014/main" id="{ADC2E3F5-324B-AFAB-4EB1-8D88C6AF9321}"/>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3938473" y="6210635"/>
            <a:ext cx="718127" cy="718127"/>
          </a:xfrm>
          <a:prstGeom prst="rect">
            <a:avLst/>
          </a:prstGeom>
        </p:spPr>
      </p:pic>
      <p:pic>
        <p:nvPicPr>
          <p:cNvPr id="25" name="Graphic 24" descr="Golden Ratio outline">
            <a:extLst>
              <a:ext uri="{FF2B5EF4-FFF2-40B4-BE49-F238E27FC236}">
                <a16:creationId xmlns:a16="http://schemas.microsoft.com/office/drawing/2014/main" id="{97B39367-CD0D-609A-67D0-2773A9B811B7}"/>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7621825" y="6210635"/>
            <a:ext cx="657313" cy="657313"/>
          </a:xfrm>
          <a:prstGeom prst="rect">
            <a:avLst/>
          </a:prstGeom>
        </p:spPr>
      </p:pic>
      <p:pic>
        <p:nvPicPr>
          <p:cNvPr id="27" name="Graphic 26" descr="Sprouting Seed outline">
            <a:extLst>
              <a:ext uri="{FF2B5EF4-FFF2-40B4-BE49-F238E27FC236}">
                <a16:creationId xmlns:a16="http://schemas.microsoft.com/office/drawing/2014/main" id="{0CFA45ED-53D8-E1D8-DA2A-7CDBF1D06C7D}"/>
              </a:ext>
            </a:extLst>
          </p:cNvPr>
          <p:cNvPicPr>
            <a:picLocks noChangeAspect="1"/>
          </p:cNvPicPr>
          <p:nvPr/>
        </p:nvPicPr>
        <p:blipFill>
          <a:blip r:embed="rId22">
            <a:extLst>
              <a:ext uri="{96DAC541-7B7A-43D3-8B79-37D633B846F1}">
                <asvg:svgBlip xmlns:asvg="http://schemas.microsoft.com/office/drawing/2016/SVG/main" r:embed="rId23"/>
              </a:ext>
            </a:extLst>
          </a:blip>
          <a:stretch>
            <a:fillRect/>
          </a:stretch>
        </p:blipFill>
        <p:spPr>
          <a:xfrm>
            <a:off x="6748692" y="6201721"/>
            <a:ext cx="605087" cy="605087"/>
          </a:xfrm>
          <a:prstGeom prst="rect">
            <a:avLst/>
          </a:prstGeom>
        </p:spPr>
      </p:pic>
      <p:pic>
        <p:nvPicPr>
          <p:cNvPr id="5" name="Graphic 4" descr="Drama outline">
            <a:extLst>
              <a:ext uri="{FF2B5EF4-FFF2-40B4-BE49-F238E27FC236}">
                <a16:creationId xmlns:a16="http://schemas.microsoft.com/office/drawing/2014/main" id="{1EC2DC01-01AD-2D8B-AE80-A527A81D6DFB}"/>
              </a:ext>
            </a:extLst>
          </p:cNvPr>
          <p:cNvPicPr>
            <a:picLocks noChangeAspect="1"/>
          </p:cNvPicPr>
          <p:nvPr/>
        </p:nvPicPr>
        <p:blipFill>
          <a:blip r:embed="rId24">
            <a:extLst>
              <a:ext uri="{96DAC541-7B7A-43D3-8B79-37D633B846F1}">
                <asvg:svgBlip xmlns:asvg="http://schemas.microsoft.com/office/drawing/2016/SVG/main" r:embed="rId25"/>
              </a:ext>
            </a:extLst>
          </a:blip>
          <a:stretch>
            <a:fillRect/>
          </a:stretch>
        </p:blipFill>
        <p:spPr>
          <a:xfrm>
            <a:off x="5904596" y="6220511"/>
            <a:ext cx="605087" cy="605087"/>
          </a:xfrm>
          <a:prstGeom prst="rect">
            <a:avLst/>
          </a:prstGeom>
        </p:spPr>
      </p:pic>
      <p:pic>
        <p:nvPicPr>
          <p:cNvPr id="12" name="Graphic 11" descr="Map with pin outline">
            <a:extLst>
              <a:ext uri="{FF2B5EF4-FFF2-40B4-BE49-F238E27FC236}">
                <a16:creationId xmlns:a16="http://schemas.microsoft.com/office/drawing/2014/main" id="{409205C1-6A4B-F603-6E1C-EB73E7A85B2C}"/>
              </a:ext>
            </a:extLst>
          </p:cNvPr>
          <p:cNvPicPr>
            <a:picLocks noChangeAspect="1"/>
          </p:cNvPicPr>
          <p:nvPr/>
        </p:nvPicPr>
        <p:blipFill>
          <a:blip r:embed="rId26">
            <a:extLst>
              <a:ext uri="{96DAC541-7B7A-43D3-8B79-37D633B846F1}">
                <asvg:svgBlip xmlns:asvg="http://schemas.microsoft.com/office/drawing/2016/SVG/main" r:embed="rId27"/>
              </a:ext>
            </a:extLst>
          </a:blip>
          <a:stretch>
            <a:fillRect/>
          </a:stretch>
        </p:blipFill>
        <p:spPr>
          <a:xfrm>
            <a:off x="4894443" y="6118692"/>
            <a:ext cx="771144" cy="771144"/>
          </a:xfrm>
          <a:prstGeom prst="rect">
            <a:avLst/>
          </a:prstGeom>
        </p:spPr>
      </p:pic>
      <p:pic>
        <p:nvPicPr>
          <p:cNvPr id="16" name="Graphic 15" descr="Climbing outline">
            <a:extLst>
              <a:ext uri="{FF2B5EF4-FFF2-40B4-BE49-F238E27FC236}">
                <a16:creationId xmlns:a16="http://schemas.microsoft.com/office/drawing/2014/main" id="{0B0CCB43-3ED2-46B3-EFA3-B2C8E7F15DED}"/>
              </a:ext>
            </a:extLst>
          </p:cNvPr>
          <p:cNvPicPr>
            <a:picLocks noChangeAspect="1"/>
          </p:cNvPicPr>
          <p:nvPr/>
        </p:nvPicPr>
        <p:blipFill>
          <a:blip r:embed="rId28">
            <a:extLst>
              <a:ext uri="{96DAC541-7B7A-43D3-8B79-37D633B846F1}">
                <asvg:svgBlip xmlns:asvg="http://schemas.microsoft.com/office/drawing/2016/SVG/main" r:embed="rId29"/>
              </a:ext>
            </a:extLst>
          </a:blip>
          <a:stretch>
            <a:fillRect/>
          </a:stretch>
        </p:blipFill>
        <p:spPr>
          <a:xfrm>
            <a:off x="11175975" y="6186710"/>
            <a:ext cx="605087" cy="605087"/>
          </a:xfrm>
          <a:prstGeom prst="rect">
            <a:avLst/>
          </a:prstGeom>
        </p:spPr>
      </p:pic>
    </p:spTree>
    <p:extLst>
      <p:ext uri="{BB962C8B-B14F-4D97-AF65-F5344CB8AC3E}">
        <p14:creationId xmlns:p14="http://schemas.microsoft.com/office/powerpoint/2010/main" val="13728632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Storytelling outline">
            <a:extLst>
              <a:ext uri="{FF2B5EF4-FFF2-40B4-BE49-F238E27FC236}">
                <a16:creationId xmlns:a16="http://schemas.microsoft.com/office/drawing/2014/main" id="{4A2802D2-9FD4-1257-4766-D2DCB89B8ED4}"/>
              </a:ext>
            </a:extLst>
          </p:cNvPr>
          <p:cNvPicPr>
            <a:picLocks noGrp="1" noChangeAspect="1"/>
          </p:cNvPicPr>
          <p:nvPr>
            <p:ph idx="1"/>
          </p:nvPr>
        </p:nvPicPr>
        <p:blipFill>
          <a:blip r:embed="rId2">
            <a:extLst>
              <a:ext uri="{96DAC541-7B7A-43D3-8B79-37D633B846F1}">
                <asvg:svgBlip xmlns:asvg="http://schemas.microsoft.com/office/drawing/2016/SVG/main" r:embed="rId3"/>
              </a:ext>
            </a:extLst>
          </a:blip>
          <a:stretch>
            <a:fillRect/>
          </a:stretch>
        </p:blipFill>
        <p:spPr>
          <a:xfrm>
            <a:off x="11277600" y="0"/>
            <a:ext cx="914400" cy="914400"/>
          </a:xfrm>
        </p:spPr>
      </p:pic>
      <p:graphicFrame>
        <p:nvGraphicFramePr>
          <p:cNvPr id="4" name="Table 3">
            <a:extLst>
              <a:ext uri="{FF2B5EF4-FFF2-40B4-BE49-F238E27FC236}">
                <a16:creationId xmlns:a16="http://schemas.microsoft.com/office/drawing/2014/main" id="{A879E0C4-34AF-AE20-E942-2CB7CE45FC6D}"/>
              </a:ext>
            </a:extLst>
          </p:cNvPr>
          <p:cNvGraphicFramePr>
            <a:graphicFrameLocks noGrp="1"/>
          </p:cNvGraphicFramePr>
          <p:nvPr>
            <p:extLst>
              <p:ext uri="{D42A27DB-BD31-4B8C-83A1-F6EECF244321}">
                <p14:modId xmlns:p14="http://schemas.microsoft.com/office/powerpoint/2010/main" val="2096402487"/>
              </p:ext>
            </p:extLst>
          </p:nvPr>
        </p:nvGraphicFramePr>
        <p:xfrm>
          <a:off x="104297" y="914400"/>
          <a:ext cx="11983406" cy="5791892"/>
        </p:xfrm>
        <a:graphic>
          <a:graphicData uri="http://schemas.openxmlformats.org/drawingml/2006/table">
            <a:tbl>
              <a:tblPr firstRow="1" bandRow="1">
                <a:tableStyleId>{7DF18680-E054-41AD-8BC1-D1AEF772440D}</a:tableStyleId>
              </a:tblPr>
              <a:tblGrid>
                <a:gridCol w="2612267">
                  <a:extLst>
                    <a:ext uri="{9D8B030D-6E8A-4147-A177-3AD203B41FA5}">
                      <a16:colId xmlns:a16="http://schemas.microsoft.com/office/drawing/2014/main" val="3181233399"/>
                    </a:ext>
                  </a:extLst>
                </a:gridCol>
                <a:gridCol w="1645368">
                  <a:extLst>
                    <a:ext uri="{9D8B030D-6E8A-4147-A177-3AD203B41FA5}">
                      <a16:colId xmlns:a16="http://schemas.microsoft.com/office/drawing/2014/main" val="1157972891"/>
                    </a:ext>
                  </a:extLst>
                </a:gridCol>
                <a:gridCol w="1879750">
                  <a:extLst>
                    <a:ext uri="{9D8B030D-6E8A-4147-A177-3AD203B41FA5}">
                      <a16:colId xmlns:a16="http://schemas.microsoft.com/office/drawing/2014/main" val="2595282275"/>
                    </a:ext>
                  </a:extLst>
                </a:gridCol>
                <a:gridCol w="1644781">
                  <a:extLst>
                    <a:ext uri="{9D8B030D-6E8A-4147-A177-3AD203B41FA5}">
                      <a16:colId xmlns:a16="http://schemas.microsoft.com/office/drawing/2014/main" val="4064373204"/>
                    </a:ext>
                  </a:extLst>
                </a:gridCol>
                <a:gridCol w="4201240">
                  <a:extLst>
                    <a:ext uri="{9D8B030D-6E8A-4147-A177-3AD203B41FA5}">
                      <a16:colId xmlns:a16="http://schemas.microsoft.com/office/drawing/2014/main" val="2302890207"/>
                    </a:ext>
                  </a:extLst>
                </a:gridCol>
              </a:tblGrid>
              <a:tr h="634676">
                <a:tc>
                  <a:txBody>
                    <a:bodyPr/>
                    <a:lstStyle/>
                    <a:p>
                      <a:r>
                        <a:rPr lang="en-GB" sz="2400" dirty="0"/>
                        <a:t>Library Event</a:t>
                      </a:r>
                    </a:p>
                  </a:txBody>
                  <a:tcPr/>
                </a:tc>
                <a:tc>
                  <a:txBody>
                    <a:bodyPr/>
                    <a:lstStyle/>
                    <a:p>
                      <a:r>
                        <a:rPr lang="en-GB" sz="2400" dirty="0"/>
                        <a:t>Day</a:t>
                      </a:r>
                    </a:p>
                  </a:txBody>
                  <a:tcPr/>
                </a:tc>
                <a:tc>
                  <a:txBody>
                    <a:bodyPr/>
                    <a:lstStyle/>
                    <a:p>
                      <a:r>
                        <a:rPr lang="en-GB" sz="2400" dirty="0"/>
                        <a:t>Time</a:t>
                      </a:r>
                    </a:p>
                  </a:txBody>
                  <a:tcPr/>
                </a:tc>
                <a:tc>
                  <a:txBody>
                    <a:bodyPr/>
                    <a:lstStyle/>
                    <a:p>
                      <a:r>
                        <a:rPr lang="en-GB" sz="2400" dirty="0"/>
                        <a:t>Teacher</a:t>
                      </a:r>
                    </a:p>
                  </a:txBody>
                  <a:tcPr/>
                </a:tc>
                <a:tc>
                  <a:txBody>
                    <a:bodyPr/>
                    <a:lstStyle/>
                    <a:p>
                      <a:r>
                        <a:rPr lang="en-GB" sz="2400" dirty="0"/>
                        <a:t>Description</a:t>
                      </a:r>
                    </a:p>
                  </a:txBody>
                  <a:tcPr/>
                </a:tc>
                <a:extLst>
                  <a:ext uri="{0D108BD9-81ED-4DB2-BD59-A6C34878D82A}">
                    <a16:rowId xmlns:a16="http://schemas.microsoft.com/office/drawing/2014/main" val="1224907228"/>
                  </a:ext>
                </a:extLst>
              </a:tr>
              <a:tr h="654628">
                <a:tc>
                  <a:txBody>
                    <a:bodyPr/>
                    <a:lstStyle/>
                    <a:p>
                      <a:r>
                        <a:rPr lang="en-GB" sz="1600" dirty="0"/>
                        <a:t>Diversity and Inclusion Club</a:t>
                      </a:r>
                    </a:p>
                  </a:txBody>
                  <a:tcPr/>
                </a:tc>
                <a:tc>
                  <a:txBody>
                    <a:bodyPr/>
                    <a:lstStyle/>
                    <a:p>
                      <a:r>
                        <a:rPr lang="en-GB" sz="1600" dirty="0"/>
                        <a:t>Monday</a:t>
                      </a:r>
                    </a:p>
                  </a:txBody>
                  <a:tcPr/>
                </a:tc>
                <a:tc>
                  <a:txBody>
                    <a:bodyPr/>
                    <a:lstStyle/>
                    <a:p>
                      <a:r>
                        <a:rPr lang="en-GB" sz="1600" dirty="0"/>
                        <a:t>12.40-1.30pm</a:t>
                      </a:r>
                    </a:p>
                  </a:txBody>
                  <a:tcPr/>
                </a:tc>
                <a:tc>
                  <a:txBody>
                    <a:bodyPr/>
                    <a:lstStyle/>
                    <a:p>
                      <a:r>
                        <a:rPr lang="en-GB" sz="1600" dirty="0"/>
                        <a:t>Ms Cottle</a:t>
                      </a:r>
                    </a:p>
                  </a:txBody>
                  <a:tcPr/>
                </a:tc>
                <a:tc>
                  <a:txBody>
                    <a:bodyPr/>
                    <a:lstStyle/>
                    <a:p>
                      <a:r>
                        <a:rPr lang="en-GB" sz="1600" kern="1200" dirty="0">
                          <a:solidFill>
                            <a:schemeClr val="dk1"/>
                          </a:solidFill>
                          <a:effectLst/>
                        </a:rPr>
                        <a:t>Social club for LGBT+ and neurodiverse students in all year groups</a:t>
                      </a:r>
                      <a:endParaRPr lang="en-GB" sz="1600" dirty="0"/>
                    </a:p>
                  </a:txBody>
                  <a:tcPr/>
                </a:tc>
                <a:extLst>
                  <a:ext uri="{0D108BD9-81ED-4DB2-BD59-A6C34878D82A}">
                    <a16:rowId xmlns:a16="http://schemas.microsoft.com/office/drawing/2014/main" val="1878066589"/>
                  </a:ext>
                </a:extLst>
              </a:tr>
              <a:tr h="407333">
                <a:tc>
                  <a:txBody>
                    <a:bodyPr/>
                    <a:lstStyle/>
                    <a:p>
                      <a:r>
                        <a:rPr lang="en-GB" sz="1600" dirty="0"/>
                        <a:t>Sketchbook </a:t>
                      </a:r>
                    </a:p>
                  </a:txBody>
                  <a:tcPr/>
                </a:tc>
                <a:tc>
                  <a:txBody>
                    <a:bodyPr/>
                    <a:lstStyle/>
                    <a:p>
                      <a:r>
                        <a:rPr lang="en-GB" sz="1600" dirty="0"/>
                        <a:t>Tuesday</a:t>
                      </a:r>
                    </a:p>
                  </a:txBody>
                  <a:tcPr/>
                </a:tc>
                <a:tc>
                  <a:txBody>
                    <a:bodyPr/>
                    <a:lstStyle/>
                    <a:p>
                      <a:r>
                        <a:rPr lang="en-GB" sz="1600" dirty="0"/>
                        <a:t>1.00-1.25pm</a:t>
                      </a:r>
                    </a:p>
                  </a:txBody>
                  <a:tcPr/>
                </a:tc>
                <a:tc>
                  <a:txBody>
                    <a:bodyPr/>
                    <a:lstStyle/>
                    <a:p>
                      <a:r>
                        <a:rPr lang="en-GB" sz="1600" dirty="0"/>
                        <a:t>Mrs Mummery</a:t>
                      </a:r>
                    </a:p>
                  </a:txBody>
                  <a:tcPr/>
                </a:tc>
                <a:tc>
                  <a:txBody>
                    <a:bodyPr/>
                    <a:lstStyle/>
                    <a:p>
                      <a:r>
                        <a:rPr lang="en-GB" sz="1600" dirty="0"/>
                        <a:t>Library art club</a:t>
                      </a:r>
                    </a:p>
                  </a:txBody>
                  <a:tcPr/>
                </a:tc>
                <a:extLst>
                  <a:ext uri="{0D108BD9-81ED-4DB2-BD59-A6C34878D82A}">
                    <a16:rowId xmlns:a16="http://schemas.microsoft.com/office/drawing/2014/main" val="39580062"/>
                  </a:ext>
                </a:extLst>
              </a:tr>
              <a:tr h="438232">
                <a:tc>
                  <a:txBody>
                    <a:bodyPr/>
                    <a:lstStyle/>
                    <a:p>
                      <a:r>
                        <a:rPr lang="en-GB" sz="1600" dirty="0" err="1"/>
                        <a:t>HaVoc</a:t>
                      </a:r>
                      <a:r>
                        <a:rPr lang="en-GB" sz="1600" dirty="0"/>
                        <a:t>!</a:t>
                      </a:r>
                    </a:p>
                  </a:txBody>
                  <a:tcPr/>
                </a:tc>
                <a:tc>
                  <a:txBody>
                    <a:bodyPr/>
                    <a:lstStyle/>
                    <a:p>
                      <a:r>
                        <a:rPr lang="en-GB" sz="1600" dirty="0"/>
                        <a:t>Wednesday</a:t>
                      </a:r>
                    </a:p>
                  </a:txBody>
                  <a:tcPr/>
                </a:tc>
                <a:tc>
                  <a:txBody>
                    <a:bodyPr/>
                    <a:lstStyle/>
                    <a:p>
                      <a:r>
                        <a:rPr lang="en-GB" sz="1600" dirty="0"/>
                        <a:t>12.40-1.00pm</a:t>
                      </a:r>
                    </a:p>
                  </a:txBody>
                  <a:tcPr/>
                </a:tc>
                <a:tc>
                  <a:txBody>
                    <a:bodyPr/>
                    <a:lstStyle/>
                    <a:p>
                      <a:r>
                        <a:rPr lang="en-GB" sz="1600" dirty="0"/>
                        <a:t>Mrs Mummery</a:t>
                      </a:r>
                    </a:p>
                  </a:txBody>
                  <a:tcPr/>
                </a:tc>
                <a:tc>
                  <a:txBody>
                    <a:bodyPr/>
                    <a:lstStyle/>
                    <a:p>
                      <a:r>
                        <a:rPr lang="en-GB" sz="1600" dirty="0"/>
                        <a:t>The school magazine</a:t>
                      </a:r>
                    </a:p>
                  </a:txBody>
                  <a:tcPr/>
                </a:tc>
                <a:extLst>
                  <a:ext uri="{0D108BD9-81ED-4DB2-BD59-A6C34878D82A}">
                    <a16:rowId xmlns:a16="http://schemas.microsoft.com/office/drawing/2014/main" val="2134522337"/>
                  </a:ext>
                </a:extLst>
              </a:tr>
              <a:tr h="443664">
                <a:tc>
                  <a:txBody>
                    <a:bodyPr/>
                    <a:lstStyle/>
                    <a:p>
                      <a:r>
                        <a:rPr lang="en-GB" sz="1600" dirty="0"/>
                        <a:t>Dungeons and Dragons</a:t>
                      </a:r>
                    </a:p>
                  </a:txBody>
                  <a:tcPr/>
                </a:tc>
                <a:tc>
                  <a:txBody>
                    <a:bodyPr/>
                    <a:lstStyle/>
                    <a:p>
                      <a:r>
                        <a:rPr lang="en-GB" sz="1600" dirty="0"/>
                        <a:t>Wednesday</a:t>
                      </a:r>
                    </a:p>
                  </a:txBody>
                  <a:tcPr/>
                </a:tc>
                <a:tc>
                  <a:txBody>
                    <a:bodyPr/>
                    <a:lstStyle/>
                    <a:p>
                      <a:r>
                        <a:rPr lang="en-GB" sz="1600" dirty="0"/>
                        <a:t>3.30pm-4.30pm</a:t>
                      </a:r>
                    </a:p>
                  </a:txBody>
                  <a:tcPr/>
                </a:tc>
                <a:tc>
                  <a:txBody>
                    <a:bodyPr/>
                    <a:lstStyle/>
                    <a:p>
                      <a:r>
                        <a:rPr lang="en-GB" sz="1600" dirty="0"/>
                        <a:t>Mrs Mummery</a:t>
                      </a:r>
                    </a:p>
                  </a:txBody>
                  <a:tcPr/>
                </a:tc>
                <a:tc>
                  <a:txBody>
                    <a:bodyPr/>
                    <a:lstStyle/>
                    <a:p>
                      <a:r>
                        <a:rPr lang="en-GB" sz="1600" kern="1200" dirty="0">
                          <a:solidFill>
                            <a:schemeClr val="dk1"/>
                          </a:solidFill>
                          <a:effectLst/>
                          <a:latin typeface="+mn-lt"/>
                          <a:ea typeface="+mn-ea"/>
                          <a:cs typeface="+mn-cs"/>
                        </a:rPr>
                        <a:t>A tactics game based on mythical battles</a:t>
                      </a:r>
                      <a:endParaRPr lang="en-GB" sz="1600" dirty="0"/>
                    </a:p>
                  </a:txBody>
                  <a:tcPr/>
                </a:tc>
                <a:extLst>
                  <a:ext uri="{0D108BD9-81ED-4DB2-BD59-A6C34878D82A}">
                    <a16:rowId xmlns:a16="http://schemas.microsoft.com/office/drawing/2014/main" val="1096263878"/>
                  </a:ext>
                </a:extLst>
              </a:tr>
              <a:tr h="634676">
                <a:tc>
                  <a:txBody>
                    <a:bodyPr/>
                    <a:lstStyle/>
                    <a:p>
                      <a:r>
                        <a:rPr lang="en-GB" sz="1600" dirty="0"/>
                        <a:t>Reading Buddies</a:t>
                      </a:r>
                    </a:p>
                  </a:txBody>
                  <a:tcPr/>
                </a:tc>
                <a:tc>
                  <a:txBody>
                    <a:bodyPr/>
                    <a:lstStyle/>
                    <a:p>
                      <a:r>
                        <a:rPr lang="en-GB" sz="1600" dirty="0"/>
                        <a:t>Wednesday</a:t>
                      </a:r>
                    </a:p>
                  </a:txBody>
                  <a:tcPr/>
                </a:tc>
                <a:tc>
                  <a:txBody>
                    <a:bodyPr/>
                    <a:lstStyle/>
                    <a:p>
                      <a:r>
                        <a:rPr lang="en-GB" sz="1600" dirty="0"/>
                        <a:t>Tutor Time</a:t>
                      </a:r>
                    </a:p>
                    <a:p>
                      <a:r>
                        <a:rPr lang="en-GB" sz="1600" dirty="0"/>
                        <a:t>12.15-12.40pm</a:t>
                      </a:r>
                    </a:p>
                  </a:txBody>
                  <a:tcPr/>
                </a:tc>
                <a:tc>
                  <a:txBody>
                    <a:bodyPr/>
                    <a:lstStyle/>
                    <a:p>
                      <a:r>
                        <a:rPr lang="en-GB" sz="1600" dirty="0"/>
                        <a:t>Mrs Mummery</a:t>
                      </a:r>
                    </a:p>
                  </a:txBody>
                  <a:tcPr/>
                </a:tc>
                <a:tc>
                  <a:txBody>
                    <a:bodyPr/>
                    <a:lstStyle/>
                    <a:p>
                      <a:r>
                        <a:rPr lang="en-GB" sz="1600" dirty="0"/>
                        <a:t>A session to allow Yr11 students to help Yr7 students develop confidence and fluency with reading</a:t>
                      </a:r>
                    </a:p>
                  </a:txBody>
                  <a:tcPr/>
                </a:tc>
                <a:extLst>
                  <a:ext uri="{0D108BD9-81ED-4DB2-BD59-A6C34878D82A}">
                    <a16:rowId xmlns:a16="http://schemas.microsoft.com/office/drawing/2014/main" val="1617175822"/>
                  </a:ext>
                </a:extLst>
              </a:tr>
              <a:tr h="634676">
                <a:tc>
                  <a:txBody>
                    <a:bodyPr/>
                    <a:lstStyle/>
                    <a:p>
                      <a:r>
                        <a:rPr lang="en-GB" sz="1600" dirty="0"/>
                        <a:t>Chess Club</a:t>
                      </a:r>
                    </a:p>
                  </a:txBody>
                  <a:tcPr/>
                </a:tc>
                <a:tc>
                  <a:txBody>
                    <a:bodyPr/>
                    <a:lstStyle/>
                    <a:p>
                      <a:r>
                        <a:rPr lang="en-GB" sz="1600" dirty="0"/>
                        <a:t>Thursday</a:t>
                      </a:r>
                    </a:p>
                  </a:txBody>
                  <a:tcPr/>
                </a:tc>
                <a:tc>
                  <a:txBody>
                    <a:bodyPr/>
                    <a:lstStyle/>
                    <a:p>
                      <a:r>
                        <a:rPr lang="en-GB" sz="1600" dirty="0"/>
                        <a:t>12.45-1.25pm</a:t>
                      </a:r>
                    </a:p>
                  </a:txBody>
                  <a:tcPr/>
                </a:tc>
                <a:tc>
                  <a:txBody>
                    <a:bodyPr/>
                    <a:lstStyle/>
                    <a:p>
                      <a:r>
                        <a:rPr lang="en-GB" sz="1600" dirty="0"/>
                        <a:t>Mrs Mummery</a:t>
                      </a:r>
                    </a:p>
                  </a:txBody>
                  <a:tcPr/>
                </a:tc>
                <a:tc>
                  <a:txBody>
                    <a:bodyPr/>
                    <a:lstStyle/>
                    <a:p>
                      <a:r>
                        <a:rPr lang="en-GB" sz="1600" dirty="0"/>
                        <a:t>Chess club – learn to play and compete against other students! </a:t>
                      </a:r>
                    </a:p>
                  </a:txBody>
                  <a:tcPr/>
                </a:tc>
                <a:extLst>
                  <a:ext uri="{0D108BD9-81ED-4DB2-BD59-A6C34878D82A}">
                    <a16:rowId xmlns:a16="http://schemas.microsoft.com/office/drawing/2014/main" val="1187669775"/>
                  </a:ext>
                </a:extLst>
              </a:tr>
              <a:tr h="634676">
                <a:tc>
                  <a:txBody>
                    <a:bodyPr/>
                    <a:lstStyle/>
                    <a:p>
                      <a:r>
                        <a:rPr lang="en-GB" sz="1600" dirty="0"/>
                        <a:t>Carnegie Shadowing Group</a:t>
                      </a:r>
                    </a:p>
                  </a:txBody>
                  <a:tcPr/>
                </a:tc>
                <a:tc>
                  <a:txBody>
                    <a:bodyPr/>
                    <a:lstStyle/>
                    <a:p>
                      <a:r>
                        <a:rPr lang="en-GB" sz="1600" dirty="0"/>
                        <a:t>Thursday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12.45-1.25pm</a:t>
                      </a:r>
                    </a:p>
                    <a:p>
                      <a:endParaRPr lang="en-GB" sz="1600" dirty="0"/>
                    </a:p>
                  </a:txBody>
                  <a:tcPr/>
                </a:tc>
                <a:tc>
                  <a:txBody>
                    <a:bodyPr/>
                    <a:lstStyle/>
                    <a:p>
                      <a:r>
                        <a:rPr lang="en-GB" sz="1600" dirty="0"/>
                        <a:t>Mrs Mummery</a:t>
                      </a:r>
                    </a:p>
                  </a:txBody>
                  <a:tcPr/>
                </a:tc>
                <a:tc>
                  <a:txBody>
                    <a:bodyPr/>
                    <a:lstStyle/>
                    <a:p>
                      <a:r>
                        <a:rPr lang="en-GB" sz="1600" dirty="0"/>
                        <a:t>Book club for high level readers</a:t>
                      </a:r>
                    </a:p>
                  </a:txBody>
                  <a:tcPr/>
                </a:tc>
                <a:extLst>
                  <a:ext uri="{0D108BD9-81ED-4DB2-BD59-A6C34878D82A}">
                    <a16:rowId xmlns:a16="http://schemas.microsoft.com/office/drawing/2014/main" val="3394142106"/>
                  </a:ext>
                </a:extLst>
              </a:tr>
              <a:tr h="486371">
                <a:tc>
                  <a:txBody>
                    <a:bodyPr/>
                    <a:lstStyle/>
                    <a:p>
                      <a:r>
                        <a:rPr lang="en-GB" sz="1600" dirty="0" err="1"/>
                        <a:t>Bookasaurus</a:t>
                      </a:r>
                      <a:endParaRPr lang="en-GB" sz="1600" dirty="0"/>
                    </a:p>
                  </a:txBody>
                  <a:tcPr/>
                </a:tc>
                <a:tc>
                  <a:txBody>
                    <a:bodyPr/>
                    <a:lstStyle/>
                    <a:p>
                      <a:r>
                        <a:rPr lang="en-GB" sz="1600" dirty="0"/>
                        <a:t>Friday Week A </a:t>
                      </a:r>
                    </a:p>
                  </a:txBody>
                  <a:tcPr/>
                </a:tc>
                <a:tc>
                  <a:txBody>
                    <a:bodyPr/>
                    <a:lstStyle/>
                    <a:p>
                      <a:r>
                        <a:rPr lang="en-GB" sz="1600" dirty="0"/>
                        <a:t>1.00-1.25pm</a:t>
                      </a:r>
                    </a:p>
                  </a:txBody>
                  <a:tcPr/>
                </a:tc>
                <a:tc>
                  <a:txBody>
                    <a:bodyPr/>
                    <a:lstStyle/>
                    <a:p>
                      <a:r>
                        <a:rPr lang="en-GB" sz="1600" dirty="0"/>
                        <a:t>Mrs Mummery</a:t>
                      </a:r>
                    </a:p>
                  </a:txBody>
                  <a:tcPr/>
                </a:tc>
                <a:tc>
                  <a:txBody>
                    <a:bodyPr/>
                    <a:lstStyle/>
                    <a:p>
                      <a:r>
                        <a:rPr lang="en-GB" sz="1600" dirty="0"/>
                        <a:t>Yr7 Book club</a:t>
                      </a:r>
                    </a:p>
                  </a:txBody>
                  <a:tcPr/>
                </a:tc>
                <a:extLst>
                  <a:ext uri="{0D108BD9-81ED-4DB2-BD59-A6C34878D82A}">
                    <a16:rowId xmlns:a16="http://schemas.microsoft.com/office/drawing/2014/main" val="3085558697"/>
                  </a:ext>
                </a:extLst>
              </a:tr>
              <a:tr h="634676">
                <a:tc>
                  <a:txBody>
                    <a:bodyPr/>
                    <a:lstStyle/>
                    <a:p>
                      <a:r>
                        <a:rPr lang="en-GB" sz="1600" dirty="0" err="1"/>
                        <a:t>Theseusaurus</a:t>
                      </a:r>
                      <a:endParaRPr lang="en-GB" sz="1600" dirty="0"/>
                    </a:p>
                  </a:txBody>
                  <a:tcPr/>
                </a:tc>
                <a:tc>
                  <a:txBody>
                    <a:bodyPr/>
                    <a:lstStyle/>
                    <a:p>
                      <a:r>
                        <a:rPr lang="en-GB" sz="1600" dirty="0"/>
                        <a:t>Friday Week B</a:t>
                      </a:r>
                    </a:p>
                  </a:txBody>
                  <a:tcPr/>
                </a:tc>
                <a:tc>
                  <a:txBody>
                    <a:bodyPr/>
                    <a:lstStyle/>
                    <a:p>
                      <a:r>
                        <a:rPr lang="en-GB" sz="1600" dirty="0"/>
                        <a:t>1.00-1.25pm</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Mrs Mummery</a:t>
                      </a:r>
                    </a:p>
                  </a:txBody>
                  <a:tcPr/>
                </a:tc>
                <a:tc>
                  <a:txBody>
                    <a:bodyPr/>
                    <a:lstStyle/>
                    <a:p>
                      <a:r>
                        <a:rPr lang="en-GB" sz="1600" dirty="0"/>
                        <a:t>Yr8 Book club</a:t>
                      </a:r>
                    </a:p>
                  </a:txBody>
                  <a:tcPr/>
                </a:tc>
                <a:extLst>
                  <a:ext uri="{0D108BD9-81ED-4DB2-BD59-A6C34878D82A}">
                    <a16:rowId xmlns:a16="http://schemas.microsoft.com/office/drawing/2014/main" val="264864773"/>
                  </a:ext>
                </a:extLst>
              </a:tr>
            </a:tbl>
          </a:graphicData>
        </a:graphic>
      </p:graphicFrame>
      <p:sp>
        <p:nvSpPr>
          <p:cNvPr id="5" name="Title 1">
            <a:extLst>
              <a:ext uri="{FF2B5EF4-FFF2-40B4-BE49-F238E27FC236}">
                <a16:creationId xmlns:a16="http://schemas.microsoft.com/office/drawing/2014/main" id="{38A19625-D3C2-E9E7-3E88-8D4D0973DEC8}"/>
              </a:ext>
            </a:extLst>
          </p:cNvPr>
          <p:cNvSpPr txBox="1">
            <a:spLocks/>
          </p:cNvSpPr>
          <p:nvPr/>
        </p:nvSpPr>
        <p:spPr>
          <a:xfrm>
            <a:off x="838200" y="-129309"/>
            <a:ext cx="10515600" cy="120072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6000"/>
              <a:t>Library Events</a:t>
            </a:r>
          </a:p>
        </p:txBody>
      </p:sp>
      <p:pic>
        <p:nvPicPr>
          <p:cNvPr id="9" name="Graphic 8" descr="Storytelling outline">
            <a:extLst>
              <a:ext uri="{FF2B5EF4-FFF2-40B4-BE49-F238E27FC236}">
                <a16:creationId xmlns:a16="http://schemas.microsoft.com/office/drawing/2014/main" id="{F9DCADEE-A435-2C2D-56EC-E6F7AC686B2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0"/>
            <a:ext cx="914400" cy="914400"/>
          </a:xfrm>
          <a:prstGeom prst="rect">
            <a:avLst/>
          </a:prstGeom>
        </p:spPr>
      </p:pic>
      <p:pic>
        <p:nvPicPr>
          <p:cNvPr id="11" name="Graphic 10" descr="Books outline">
            <a:extLst>
              <a:ext uri="{FF2B5EF4-FFF2-40B4-BE49-F238E27FC236}">
                <a16:creationId xmlns:a16="http://schemas.microsoft.com/office/drawing/2014/main" id="{7B901432-CD7C-AD57-DB98-F24D24C17FE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18697" y="0"/>
            <a:ext cx="914400" cy="914400"/>
          </a:xfrm>
          <a:prstGeom prst="rect">
            <a:avLst/>
          </a:prstGeom>
        </p:spPr>
      </p:pic>
      <p:pic>
        <p:nvPicPr>
          <p:cNvPr id="12" name="Graphic 11" descr="Books outline">
            <a:extLst>
              <a:ext uri="{FF2B5EF4-FFF2-40B4-BE49-F238E27FC236}">
                <a16:creationId xmlns:a16="http://schemas.microsoft.com/office/drawing/2014/main" id="{0402FA07-431C-55F2-ACD7-7FFA05A93AC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75501" y="0"/>
            <a:ext cx="914400" cy="914400"/>
          </a:xfrm>
          <a:prstGeom prst="rect">
            <a:avLst/>
          </a:prstGeom>
        </p:spPr>
      </p:pic>
      <p:pic>
        <p:nvPicPr>
          <p:cNvPr id="14" name="Graphic 13" descr="Joker outline">
            <a:extLst>
              <a:ext uri="{FF2B5EF4-FFF2-40B4-BE49-F238E27FC236}">
                <a16:creationId xmlns:a16="http://schemas.microsoft.com/office/drawing/2014/main" id="{1F691AD5-2BDC-8C7D-3F97-129A23A3EC4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933097" y="0"/>
            <a:ext cx="914400" cy="914400"/>
          </a:xfrm>
          <a:prstGeom prst="rect">
            <a:avLst/>
          </a:prstGeom>
        </p:spPr>
      </p:pic>
      <p:pic>
        <p:nvPicPr>
          <p:cNvPr id="16" name="Graphic 15" descr="Playing card outline">
            <a:extLst>
              <a:ext uri="{FF2B5EF4-FFF2-40B4-BE49-F238E27FC236}">
                <a16:creationId xmlns:a16="http://schemas.microsoft.com/office/drawing/2014/main" id="{9EAC2BAF-76D5-FF2A-965E-7CC244449A3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361101" y="0"/>
            <a:ext cx="914400" cy="914400"/>
          </a:xfrm>
          <a:prstGeom prst="rect">
            <a:avLst/>
          </a:prstGeom>
        </p:spPr>
      </p:pic>
      <p:pic>
        <p:nvPicPr>
          <p:cNvPr id="18" name="Graphic 17" descr="Newspaper outline">
            <a:extLst>
              <a:ext uri="{FF2B5EF4-FFF2-40B4-BE49-F238E27FC236}">
                <a16:creationId xmlns:a16="http://schemas.microsoft.com/office/drawing/2014/main" id="{091987B3-E36E-0246-C7AE-F3D314F25AA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779596" y="0"/>
            <a:ext cx="914400" cy="914400"/>
          </a:xfrm>
          <a:prstGeom prst="rect">
            <a:avLst/>
          </a:prstGeom>
        </p:spPr>
      </p:pic>
      <p:pic>
        <p:nvPicPr>
          <p:cNvPr id="19" name="Graphic 18" descr="Newspaper outline">
            <a:extLst>
              <a:ext uri="{FF2B5EF4-FFF2-40B4-BE49-F238E27FC236}">
                <a16:creationId xmlns:a16="http://schemas.microsoft.com/office/drawing/2014/main" id="{3C29484F-C567-CA3F-B9D2-38E254D7AC8B}"/>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8618899" y="0"/>
            <a:ext cx="914400" cy="914400"/>
          </a:xfrm>
          <a:prstGeom prst="rect">
            <a:avLst/>
          </a:prstGeom>
        </p:spPr>
      </p:pic>
    </p:spTree>
    <p:extLst>
      <p:ext uri="{BB962C8B-B14F-4D97-AF65-F5344CB8AC3E}">
        <p14:creationId xmlns:p14="http://schemas.microsoft.com/office/powerpoint/2010/main" val="38970537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87CDD878-5E36-21F1-0C14-BBDEFF89F37F}"/>
              </a:ext>
            </a:extLst>
          </p:cNvPr>
          <p:cNvSpPr>
            <a:spLocks noGrp="1"/>
          </p:cNvSpPr>
          <p:nvPr>
            <p:ph type="title"/>
          </p:nvPr>
        </p:nvSpPr>
        <p:spPr>
          <a:xfrm>
            <a:off x="635085" y="-262461"/>
            <a:ext cx="10515600" cy="1325563"/>
          </a:xfrm>
        </p:spPr>
        <p:txBody>
          <a:bodyPr>
            <a:noAutofit/>
          </a:bodyPr>
          <a:lstStyle/>
          <a:p>
            <a:pPr algn="ctr"/>
            <a:r>
              <a:rPr lang="en-GB" sz="5400"/>
              <a:t>Sporting Clubs</a:t>
            </a:r>
          </a:p>
        </p:txBody>
      </p:sp>
      <p:graphicFrame>
        <p:nvGraphicFramePr>
          <p:cNvPr id="6" name="Table 5">
            <a:extLst>
              <a:ext uri="{FF2B5EF4-FFF2-40B4-BE49-F238E27FC236}">
                <a16:creationId xmlns:a16="http://schemas.microsoft.com/office/drawing/2014/main" id="{679DD033-1B60-4947-FD2D-BAE24907E711}"/>
              </a:ext>
            </a:extLst>
          </p:cNvPr>
          <p:cNvGraphicFramePr>
            <a:graphicFrameLocks noGrp="1"/>
          </p:cNvGraphicFramePr>
          <p:nvPr>
            <p:extLst>
              <p:ext uri="{D42A27DB-BD31-4B8C-83A1-F6EECF244321}">
                <p14:modId xmlns:p14="http://schemas.microsoft.com/office/powerpoint/2010/main" val="2030609458"/>
              </p:ext>
            </p:extLst>
          </p:nvPr>
        </p:nvGraphicFramePr>
        <p:xfrm>
          <a:off x="105689" y="825616"/>
          <a:ext cx="11905308" cy="6005491"/>
        </p:xfrm>
        <a:graphic>
          <a:graphicData uri="http://schemas.openxmlformats.org/drawingml/2006/table">
            <a:tbl>
              <a:tblPr firstRow="1" bandRow="1">
                <a:tableStyleId>{93296810-A885-4BE3-A3E7-6D5BEEA58F35}</a:tableStyleId>
              </a:tblPr>
              <a:tblGrid>
                <a:gridCol w="2352966">
                  <a:extLst>
                    <a:ext uri="{9D8B030D-6E8A-4147-A177-3AD203B41FA5}">
                      <a16:colId xmlns:a16="http://schemas.microsoft.com/office/drawing/2014/main" val="3181233399"/>
                    </a:ext>
                  </a:extLst>
                </a:gridCol>
                <a:gridCol w="1417320">
                  <a:extLst>
                    <a:ext uri="{9D8B030D-6E8A-4147-A177-3AD203B41FA5}">
                      <a16:colId xmlns:a16="http://schemas.microsoft.com/office/drawing/2014/main" val="1157972891"/>
                    </a:ext>
                  </a:extLst>
                </a:gridCol>
                <a:gridCol w="1517904">
                  <a:extLst>
                    <a:ext uri="{9D8B030D-6E8A-4147-A177-3AD203B41FA5}">
                      <a16:colId xmlns:a16="http://schemas.microsoft.com/office/drawing/2014/main" val="2595282275"/>
                    </a:ext>
                  </a:extLst>
                </a:gridCol>
                <a:gridCol w="1600200">
                  <a:extLst>
                    <a:ext uri="{9D8B030D-6E8A-4147-A177-3AD203B41FA5}">
                      <a16:colId xmlns:a16="http://schemas.microsoft.com/office/drawing/2014/main" val="4064373204"/>
                    </a:ext>
                  </a:extLst>
                </a:gridCol>
                <a:gridCol w="5016918">
                  <a:extLst>
                    <a:ext uri="{9D8B030D-6E8A-4147-A177-3AD203B41FA5}">
                      <a16:colId xmlns:a16="http://schemas.microsoft.com/office/drawing/2014/main" val="2302890207"/>
                    </a:ext>
                  </a:extLst>
                </a:gridCol>
              </a:tblGrid>
              <a:tr h="446453">
                <a:tc>
                  <a:txBody>
                    <a:bodyPr/>
                    <a:lstStyle/>
                    <a:p>
                      <a:r>
                        <a:rPr lang="en-GB" sz="2000" dirty="0"/>
                        <a:t>Sports Club</a:t>
                      </a:r>
                    </a:p>
                  </a:txBody>
                  <a:tcPr/>
                </a:tc>
                <a:tc>
                  <a:txBody>
                    <a:bodyPr/>
                    <a:lstStyle/>
                    <a:p>
                      <a:r>
                        <a:rPr lang="en-GB" sz="2000" dirty="0"/>
                        <a:t>Day</a:t>
                      </a:r>
                    </a:p>
                  </a:txBody>
                  <a:tcPr/>
                </a:tc>
                <a:tc>
                  <a:txBody>
                    <a:bodyPr/>
                    <a:lstStyle/>
                    <a:p>
                      <a:r>
                        <a:rPr lang="en-GB" sz="2000" dirty="0"/>
                        <a:t>Time</a:t>
                      </a:r>
                    </a:p>
                  </a:txBody>
                  <a:tcPr/>
                </a:tc>
                <a:tc>
                  <a:txBody>
                    <a:bodyPr/>
                    <a:lstStyle/>
                    <a:p>
                      <a:r>
                        <a:rPr lang="en-GB" sz="2000" dirty="0"/>
                        <a:t>Teacher</a:t>
                      </a:r>
                    </a:p>
                  </a:txBody>
                  <a:tcPr/>
                </a:tc>
                <a:tc>
                  <a:txBody>
                    <a:bodyPr/>
                    <a:lstStyle/>
                    <a:p>
                      <a:r>
                        <a:rPr lang="en-GB" sz="2000" dirty="0"/>
                        <a:t>Description</a:t>
                      </a:r>
                    </a:p>
                  </a:txBody>
                  <a:tcPr/>
                </a:tc>
                <a:extLst>
                  <a:ext uri="{0D108BD9-81ED-4DB2-BD59-A6C34878D82A}">
                    <a16:rowId xmlns:a16="http://schemas.microsoft.com/office/drawing/2014/main" val="1224907228"/>
                  </a:ext>
                </a:extLst>
              </a:tr>
              <a:tr h="580265">
                <a:tc>
                  <a:txBody>
                    <a:bodyPr/>
                    <a:lstStyle/>
                    <a:p>
                      <a:r>
                        <a:rPr lang="en-GB" sz="1400" dirty="0"/>
                        <a:t>Ks4 Boys Football</a:t>
                      </a:r>
                    </a:p>
                  </a:txBody>
                  <a:tcPr/>
                </a:tc>
                <a:tc>
                  <a:txBody>
                    <a:bodyPr/>
                    <a:lstStyle/>
                    <a:p>
                      <a:r>
                        <a:rPr lang="en-GB" sz="1400" dirty="0"/>
                        <a:t>Monday</a:t>
                      </a:r>
                    </a:p>
                  </a:txBody>
                  <a:tcPr/>
                </a:tc>
                <a:tc>
                  <a:txBody>
                    <a:bodyPr/>
                    <a:lstStyle/>
                    <a:p>
                      <a:r>
                        <a:rPr lang="en-GB" sz="1400" dirty="0"/>
                        <a:t>12.45-1.15pm</a:t>
                      </a:r>
                    </a:p>
                  </a:txBody>
                  <a:tcPr/>
                </a:tc>
                <a:tc>
                  <a:txBody>
                    <a:bodyPr/>
                    <a:lstStyle/>
                    <a:p>
                      <a:r>
                        <a:rPr lang="en-GB" sz="1400" dirty="0"/>
                        <a:t>Mr Streets</a:t>
                      </a:r>
                    </a:p>
                  </a:txBody>
                  <a:tcPr/>
                </a:tc>
                <a:tc>
                  <a:txBody>
                    <a:bodyPr/>
                    <a:lstStyle/>
                    <a:p>
                      <a:r>
                        <a:rPr lang="en-GB" sz="1400" dirty="0"/>
                        <a:t>Ks4 boys football club where young people get an opportunity to play friendly matches</a:t>
                      </a:r>
                    </a:p>
                  </a:txBody>
                  <a:tcPr/>
                </a:tc>
                <a:extLst>
                  <a:ext uri="{0D108BD9-81ED-4DB2-BD59-A6C34878D82A}">
                    <a16:rowId xmlns:a16="http://schemas.microsoft.com/office/drawing/2014/main" val="1878066589"/>
                  </a:ext>
                </a:extLst>
              </a:tr>
              <a:tr h="606139">
                <a:tc>
                  <a:txBody>
                    <a:bodyPr/>
                    <a:lstStyle/>
                    <a:p>
                      <a:r>
                        <a:rPr lang="en-GB" sz="1400" dirty="0"/>
                        <a:t>Cricket Club Ks3</a:t>
                      </a:r>
                    </a:p>
                  </a:txBody>
                  <a:tcPr/>
                </a:tc>
                <a:tc>
                  <a:txBody>
                    <a:bodyPr/>
                    <a:lstStyle/>
                    <a:p>
                      <a:r>
                        <a:rPr lang="en-GB" sz="1400" dirty="0"/>
                        <a:t>Monday</a:t>
                      </a:r>
                    </a:p>
                  </a:txBody>
                  <a:tcPr/>
                </a:tc>
                <a:tc>
                  <a:txBody>
                    <a:bodyPr/>
                    <a:lstStyle/>
                    <a:p>
                      <a:r>
                        <a:rPr lang="en-GB" sz="1400" dirty="0"/>
                        <a:t>12.45-1.25pm</a:t>
                      </a:r>
                    </a:p>
                  </a:txBody>
                  <a:tcPr/>
                </a:tc>
                <a:tc>
                  <a:txBody>
                    <a:bodyPr/>
                    <a:lstStyle/>
                    <a:p>
                      <a:r>
                        <a:rPr lang="en-GB" sz="1400" dirty="0"/>
                        <a:t>Mr Cropper</a:t>
                      </a:r>
                    </a:p>
                  </a:txBody>
                  <a:tcPr/>
                </a:tc>
                <a:tc>
                  <a:txBody>
                    <a:bodyPr/>
                    <a:lstStyle/>
                    <a:p>
                      <a:r>
                        <a:rPr lang="en-GB" sz="1400" dirty="0"/>
                        <a:t>Top MUGA</a:t>
                      </a:r>
                    </a:p>
                    <a:p>
                      <a:r>
                        <a:rPr lang="en-GB" sz="1400" dirty="0"/>
                        <a:t>Mr Cropper delivering KS3 cricket practice</a:t>
                      </a:r>
                    </a:p>
                  </a:txBody>
                  <a:tcPr/>
                </a:tc>
                <a:extLst>
                  <a:ext uri="{0D108BD9-81ED-4DB2-BD59-A6C34878D82A}">
                    <a16:rowId xmlns:a16="http://schemas.microsoft.com/office/drawing/2014/main" val="3466688194"/>
                  </a:ext>
                </a:extLst>
              </a:tr>
              <a:tr h="606139">
                <a:tc>
                  <a:txBody>
                    <a:bodyPr/>
                    <a:lstStyle/>
                    <a:p>
                      <a:r>
                        <a:rPr lang="en-GB" sz="1400" dirty="0"/>
                        <a:t>Cricket club Ks4</a:t>
                      </a:r>
                    </a:p>
                  </a:txBody>
                  <a:tcPr/>
                </a:tc>
                <a:tc>
                  <a:txBody>
                    <a:bodyPr/>
                    <a:lstStyle/>
                    <a:p>
                      <a:r>
                        <a:rPr lang="en-GB" sz="1400" dirty="0"/>
                        <a:t>Tuesday</a:t>
                      </a:r>
                    </a:p>
                  </a:txBody>
                  <a:tcPr/>
                </a:tc>
                <a:tc>
                  <a:txBody>
                    <a:bodyPr/>
                    <a:lstStyle/>
                    <a:p>
                      <a:r>
                        <a:rPr lang="en-GB" sz="1400" dirty="0"/>
                        <a:t>12.45-1.25pm</a:t>
                      </a:r>
                    </a:p>
                  </a:txBody>
                  <a:tcPr/>
                </a:tc>
                <a:tc>
                  <a:txBody>
                    <a:bodyPr/>
                    <a:lstStyle/>
                    <a:p>
                      <a:r>
                        <a:rPr lang="en-GB" sz="1400" dirty="0"/>
                        <a:t>Mr Cropper</a:t>
                      </a:r>
                    </a:p>
                  </a:txBody>
                  <a:tcPr/>
                </a:tc>
                <a:tc>
                  <a:txBody>
                    <a:bodyPr/>
                    <a:lstStyle/>
                    <a:p>
                      <a:r>
                        <a:rPr lang="en-GB" sz="1400" dirty="0"/>
                        <a:t>Top MUGA</a:t>
                      </a:r>
                    </a:p>
                    <a:p>
                      <a:r>
                        <a:rPr lang="en-GB" sz="1400" dirty="0"/>
                        <a:t>Mr Cropper delivering KS3 cricket practice</a:t>
                      </a:r>
                    </a:p>
                  </a:txBody>
                  <a:tcPr/>
                </a:tc>
                <a:extLst>
                  <a:ext uri="{0D108BD9-81ED-4DB2-BD59-A6C34878D82A}">
                    <a16:rowId xmlns:a16="http://schemas.microsoft.com/office/drawing/2014/main" val="502126532"/>
                  </a:ext>
                </a:extLst>
              </a:tr>
              <a:tr h="606139">
                <a:tc>
                  <a:txBody>
                    <a:bodyPr/>
                    <a:lstStyle/>
                    <a:p>
                      <a:r>
                        <a:rPr lang="en-GB" sz="1400" dirty="0"/>
                        <a:t>Ks3 Netball</a:t>
                      </a:r>
                    </a:p>
                  </a:txBody>
                  <a:tcPr/>
                </a:tc>
                <a:tc>
                  <a:txBody>
                    <a:bodyPr/>
                    <a:lstStyle/>
                    <a:p>
                      <a:r>
                        <a:rPr lang="en-GB" sz="1400" dirty="0"/>
                        <a:t>Tuesday</a:t>
                      </a:r>
                    </a:p>
                  </a:txBody>
                  <a:tcPr/>
                </a:tc>
                <a:tc>
                  <a:txBody>
                    <a:bodyPr/>
                    <a:lstStyle/>
                    <a:p>
                      <a:r>
                        <a:rPr lang="en-GB" sz="1400" dirty="0"/>
                        <a:t>12.40-1.05pm</a:t>
                      </a:r>
                    </a:p>
                  </a:txBody>
                  <a:tcPr/>
                </a:tc>
                <a:tc>
                  <a:txBody>
                    <a:bodyPr/>
                    <a:lstStyle/>
                    <a:p>
                      <a:r>
                        <a:rPr lang="en-GB" sz="1400" dirty="0"/>
                        <a:t>Miss Wain-Hobson</a:t>
                      </a:r>
                    </a:p>
                  </a:txBody>
                  <a:tcPr/>
                </a:tc>
                <a:tc>
                  <a:txBody>
                    <a:bodyPr/>
                    <a:lstStyle/>
                    <a:p>
                      <a:r>
                        <a:rPr lang="en-GB" sz="1400" dirty="0"/>
                        <a:t>Netball matches and drills for Ks3 students</a:t>
                      </a:r>
                    </a:p>
                    <a:p>
                      <a:r>
                        <a:rPr lang="en-GB" sz="1400" dirty="0"/>
                        <a:t>This session is run by Sports Leaders</a:t>
                      </a:r>
                    </a:p>
                  </a:txBody>
                  <a:tcPr/>
                </a:tc>
                <a:extLst>
                  <a:ext uri="{0D108BD9-81ED-4DB2-BD59-A6C34878D82A}">
                    <a16:rowId xmlns:a16="http://schemas.microsoft.com/office/drawing/2014/main" val="39580062"/>
                  </a:ext>
                </a:extLst>
              </a:tr>
              <a:tr h="707690">
                <a:tc>
                  <a:txBody>
                    <a:bodyPr/>
                    <a:lstStyle/>
                    <a:p>
                      <a:r>
                        <a:rPr lang="en-GB" sz="1400" dirty="0"/>
                        <a:t>Athletics Club</a:t>
                      </a:r>
                    </a:p>
                  </a:txBody>
                  <a:tcPr/>
                </a:tc>
                <a:tc>
                  <a:txBody>
                    <a:bodyPr/>
                    <a:lstStyle/>
                    <a:p>
                      <a:r>
                        <a:rPr lang="en-GB" sz="1400" dirty="0"/>
                        <a:t>Tuesday</a:t>
                      </a:r>
                    </a:p>
                  </a:txBody>
                  <a:tcPr/>
                </a:tc>
                <a:tc>
                  <a:txBody>
                    <a:bodyPr/>
                    <a:lstStyle/>
                    <a:p>
                      <a:r>
                        <a:rPr lang="en-GB" sz="1400" dirty="0"/>
                        <a:t>3.30-4.15pm</a:t>
                      </a:r>
                    </a:p>
                  </a:txBody>
                  <a:tcPr/>
                </a:tc>
                <a:tc>
                  <a:txBody>
                    <a:bodyPr/>
                    <a:lstStyle/>
                    <a:p>
                      <a:r>
                        <a:rPr lang="en-GB" sz="1400" dirty="0"/>
                        <a:t>PE Team</a:t>
                      </a:r>
                    </a:p>
                  </a:txBody>
                  <a:tcPr/>
                </a:tc>
                <a:tc>
                  <a:txBody>
                    <a:bodyPr/>
                    <a:lstStyle/>
                    <a:p>
                      <a:r>
                        <a:rPr lang="en-GB" sz="1400" dirty="0"/>
                        <a:t>Athletics training and coaching for students to develop fitness, skills and technique in track and field events. Really helpful for Sports Day!</a:t>
                      </a:r>
                    </a:p>
                  </a:txBody>
                  <a:tcPr/>
                </a:tc>
                <a:extLst>
                  <a:ext uri="{0D108BD9-81ED-4DB2-BD59-A6C34878D82A}">
                    <a16:rowId xmlns:a16="http://schemas.microsoft.com/office/drawing/2014/main" val="837068859"/>
                  </a:ext>
                </a:extLst>
              </a:tr>
              <a:tr h="700070">
                <a:tc>
                  <a:txBody>
                    <a:bodyPr/>
                    <a:lstStyle/>
                    <a:p>
                      <a:r>
                        <a:rPr lang="en-GB" sz="1400" dirty="0"/>
                        <a:t>Tennis Club</a:t>
                      </a:r>
                    </a:p>
                  </a:txBody>
                  <a:tcPr/>
                </a:tc>
                <a:tc>
                  <a:txBody>
                    <a:bodyPr/>
                    <a:lstStyle/>
                    <a:p>
                      <a:r>
                        <a:rPr lang="en-GB" sz="1400" dirty="0"/>
                        <a:t>Wednesday</a:t>
                      </a:r>
                    </a:p>
                  </a:txBody>
                  <a:tcPr/>
                </a:tc>
                <a:tc>
                  <a:txBody>
                    <a:bodyPr/>
                    <a:lstStyle/>
                    <a:p>
                      <a:r>
                        <a:rPr lang="en-GB" sz="1400" dirty="0"/>
                        <a:t>3.30-4.30pm</a:t>
                      </a:r>
                    </a:p>
                  </a:txBody>
                  <a:tcPr/>
                </a:tc>
                <a:tc>
                  <a:txBody>
                    <a:bodyPr/>
                    <a:lstStyle/>
                    <a:p>
                      <a:r>
                        <a:rPr lang="en-GB" sz="1400" dirty="0"/>
                        <a:t>Ms Astbury</a:t>
                      </a:r>
                    </a:p>
                  </a:txBody>
                  <a:tcPr/>
                </a:tc>
                <a:tc>
                  <a:txBody>
                    <a:bodyPr/>
                    <a:lstStyle/>
                    <a:p>
                      <a:r>
                        <a:rPr lang="en-GB" sz="1400" dirty="0"/>
                        <a:t>In collaboration with Bamford Tennis Club, LTA coaches are coming in to deliver tennis coaching. There is an emphasis on girls' tennis participation</a:t>
                      </a:r>
                    </a:p>
                  </a:txBody>
                  <a:tcPr/>
                </a:tc>
                <a:extLst>
                  <a:ext uri="{0D108BD9-81ED-4DB2-BD59-A6C34878D82A}">
                    <a16:rowId xmlns:a16="http://schemas.microsoft.com/office/drawing/2014/main" val="2134522337"/>
                  </a:ext>
                </a:extLst>
              </a:tr>
              <a:tr h="701975">
                <a:tc>
                  <a:txBody>
                    <a:bodyPr/>
                    <a:lstStyle/>
                    <a:p>
                      <a:r>
                        <a:rPr lang="en-GB" sz="1400" dirty="0"/>
                        <a:t>GCSE and KS4 Netball </a:t>
                      </a:r>
                    </a:p>
                  </a:txBody>
                  <a:tcPr/>
                </a:tc>
                <a:tc>
                  <a:txBody>
                    <a:bodyPr/>
                    <a:lstStyle/>
                    <a:p>
                      <a:r>
                        <a:rPr lang="en-GB" sz="1400" dirty="0"/>
                        <a:t>Thursday</a:t>
                      </a:r>
                    </a:p>
                  </a:txBody>
                  <a:tcPr/>
                </a:tc>
                <a:tc>
                  <a:txBody>
                    <a:bodyPr/>
                    <a:lstStyle/>
                    <a:p>
                      <a:r>
                        <a:rPr lang="en-GB" sz="1400" dirty="0"/>
                        <a:t>12.40-1.25pm</a:t>
                      </a:r>
                    </a:p>
                  </a:txBody>
                  <a:tcPr/>
                </a:tc>
                <a:tc>
                  <a:txBody>
                    <a:bodyPr/>
                    <a:lstStyle/>
                    <a:p>
                      <a:r>
                        <a:rPr lang="en-GB" sz="1400" dirty="0"/>
                        <a:t>Mrs Foster</a:t>
                      </a:r>
                    </a:p>
                    <a:p>
                      <a:r>
                        <a:rPr lang="en-GB" sz="1400" dirty="0"/>
                        <a:t>Miss Wain-Hobson</a:t>
                      </a:r>
                    </a:p>
                  </a:txBody>
                  <a:tcPr/>
                </a:tc>
                <a:tc>
                  <a:txBody>
                    <a:bodyPr/>
                    <a:lstStyle/>
                    <a:p>
                      <a:r>
                        <a:rPr lang="en-GB" sz="1400" dirty="0"/>
                        <a:t>Matches for Ks4 students </a:t>
                      </a:r>
                    </a:p>
                    <a:p>
                      <a:r>
                        <a:rPr lang="en-GB" sz="1400" dirty="0"/>
                        <a:t>An opportunity for GCSE PE students to play to improve their practical performances</a:t>
                      </a:r>
                    </a:p>
                  </a:txBody>
                  <a:tcPr/>
                </a:tc>
                <a:extLst>
                  <a:ext uri="{0D108BD9-81ED-4DB2-BD59-A6C34878D82A}">
                    <a16:rowId xmlns:a16="http://schemas.microsoft.com/office/drawing/2014/main" val="1096263878"/>
                  </a:ext>
                </a:extLst>
              </a:tr>
              <a:tr h="351455">
                <a:tc>
                  <a:txBody>
                    <a:bodyPr/>
                    <a:lstStyle/>
                    <a:p>
                      <a:r>
                        <a:rPr lang="en-GB" sz="1400" dirty="0"/>
                        <a:t>Yr8 Football Practice</a:t>
                      </a:r>
                    </a:p>
                  </a:txBody>
                  <a:tcPr/>
                </a:tc>
                <a:tc>
                  <a:txBody>
                    <a:bodyPr/>
                    <a:lstStyle/>
                    <a:p>
                      <a:r>
                        <a:rPr lang="en-GB" sz="1400" dirty="0"/>
                        <a:t>Thursday</a:t>
                      </a:r>
                    </a:p>
                  </a:txBody>
                  <a:tcPr/>
                </a:tc>
                <a:tc>
                  <a:txBody>
                    <a:bodyPr/>
                    <a:lstStyle/>
                    <a:p>
                      <a:r>
                        <a:rPr lang="en-GB" sz="1400" dirty="0"/>
                        <a:t>12.40-1.00pm</a:t>
                      </a:r>
                    </a:p>
                  </a:txBody>
                  <a:tcPr/>
                </a:tc>
                <a:tc>
                  <a:txBody>
                    <a:bodyPr/>
                    <a:lstStyle/>
                    <a:p>
                      <a:r>
                        <a:rPr lang="en-GB" sz="1400" dirty="0"/>
                        <a:t>Mr Beeden</a:t>
                      </a:r>
                    </a:p>
                  </a:txBody>
                  <a:tcPr/>
                </a:tc>
                <a:tc>
                  <a:txBody>
                    <a:bodyPr/>
                    <a:lstStyle/>
                    <a:p>
                      <a:r>
                        <a:rPr lang="en-GB" sz="1400" dirty="0"/>
                        <a:t>Social football for Yr8 students</a:t>
                      </a:r>
                    </a:p>
                  </a:txBody>
                  <a:tcPr/>
                </a:tc>
                <a:extLst>
                  <a:ext uri="{0D108BD9-81ED-4DB2-BD59-A6C34878D82A}">
                    <a16:rowId xmlns:a16="http://schemas.microsoft.com/office/drawing/2014/main" val="3085558697"/>
                  </a:ext>
                </a:extLst>
              </a:tr>
              <a:tr h="614341">
                <a:tc>
                  <a:txBody>
                    <a:bodyPr/>
                    <a:lstStyle/>
                    <a:p>
                      <a:r>
                        <a:rPr lang="en-GB" sz="1400" dirty="0"/>
                        <a:t>Rounders Club</a:t>
                      </a:r>
                    </a:p>
                  </a:txBody>
                  <a:tcPr/>
                </a:tc>
                <a:tc>
                  <a:txBody>
                    <a:bodyPr/>
                    <a:lstStyle/>
                    <a:p>
                      <a:r>
                        <a:rPr lang="en-GB" sz="1400" dirty="0"/>
                        <a:t>Thursday</a:t>
                      </a:r>
                    </a:p>
                  </a:txBody>
                  <a:tcPr/>
                </a:tc>
                <a:tc>
                  <a:txBody>
                    <a:bodyPr/>
                    <a:lstStyle/>
                    <a:p>
                      <a:r>
                        <a:rPr lang="en-GB" sz="1400" dirty="0"/>
                        <a:t>2.30-3.30pm</a:t>
                      </a:r>
                    </a:p>
                  </a:txBody>
                  <a:tcPr/>
                </a:tc>
                <a:tc>
                  <a:txBody>
                    <a:bodyPr/>
                    <a:lstStyle/>
                    <a:p>
                      <a:r>
                        <a:rPr lang="en-GB" sz="1400" dirty="0"/>
                        <a:t>PE team</a:t>
                      </a:r>
                    </a:p>
                  </a:txBody>
                  <a:tcPr/>
                </a:tc>
                <a:tc>
                  <a:txBody>
                    <a:bodyPr/>
                    <a:lstStyle/>
                    <a:p>
                      <a:r>
                        <a:rPr lang="en-GB" sz="1400" dirty="0"/>
                        <a:t>Rounders practice!</a:t>
                      </a:r>
                    </a:p>
                  </a:txBody>
                  <a:tcPr/>
                </a:tc>
                <a:extLst>
                  <a:ext uri="{0D108BD9-81ED-4DB2-BD59-A6C34878D82A}">
                    <a16:rowId xmlns:a16="http://schemas.microsoft.com/office/drawing/2014/main" val="2611535915"/>
                  </a:ext>
                </a:extLst>
              </a:tr>
            </a:tbl>
          </a:graphicData>
        </a:graphic>
      </p:graphicFrame>
      <p:pic>
        <p:nvPicPr>
          <p:cNvPr id="3" name="Graphic 2" descr="Football outline">
            <a:extLst>
              <a:ext uri="{FF2B5EF4-FFF2-40B4-BE49-F238E27FC236}">
                <a16:creationId xmlns:a16="http://schemas.microsoft.com/office/drawing/2014/main" id="{5D849853-7E1F-F275-5C23-A8FFBA3E20A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1003" y="58098"/>
            <a:ext cx="742541" cy="742541"/>
          </a:xfrm>
          <a:prstGeom prst="rect">
            <a:avLst/>
          </a:prstGeom>
        </p:spPr>
      </p:pic>
      <p:pic>
        <p:nvPicPr>
          <p:cNvPr id="7" name="Graphic 6" descr="Cricket outline">
            <a:extLst>
              <a:ext uri="{FF2B5EF4-FFF2-40B4-BE49-F238E27FC236}">
                <a16:creationId xmlns:a16="http://schemas.microsoft.com/office/drawing/2014/main" id="{D5874439-1D22-73C4-ED4E-E02D77EB41A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304706" y="94349"/>
            <a:ext cx="706291" cy="706291"/>
          </a:xfrm>
          <a:prstGeom prst="rect">
            <a:avLst/>
          </a:prstGeom>
        </p:spPr>
      </p:pic>
      <p:pic>
        <p:nvPicPr>
          <p:cNvPr id="9" name="Graphic 8" descr="Basketball outline">
            <a:extLst>
              <a:ext uri="{FF2B5EF4-FFF2-40B4-BE49-F238E27FC236}">
                <a16:creationId xmlns:a16="http://schemas.microsoft.com/office/drawing/2014/main" id="{90514FC3-E167-665A-85BF-92057905EC7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11853" y="58097"/>
            <a:ext cx="742542" cy="742542"/>
          </a:xfrm>
          <a:prstGeom prst="rect">
            <a:avLst/>
          </a:prstGeom>
        </p:spPr>
      </p:pic>
      <p:pic>
        <p:nvPicPr>
          <p:cNvPr id="11" name="Graphic 10" descr="Cycling outline">
            <a:extLst>
              <a:ext uri="{FF2B5EF4-FFF2-40B4-BE49-F238E27FC236}">
                <a16:creationId xmlns:a16="http://schemas.microsoft.com/office/drawing/2014/main" id="{684B6091-2624-1E5F-4226-7F78980886F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0321195" y="49892"/>
            <a:ext cx="758952" cy="758952"/>
          </a:xfrm>
          <a:prstGeom prst="rect">
            <a:avLst/>
          </a:prstGeom>
        </p:spPr>
      </p:pic>
      <p:pic>
        <p:nvPicPr>
          <p:cNvPr id="13" name="Graphic 12" descr="Climbing outline">
            <a:extLst>
              <a:ext uri="{FF2B5EF4-FFF2-40B4-BE49-F238E27FC236}">
                <a16:creationId xmlns:a16="http://schemas.microsoft.com/office/drawing/2014/main" id="{8CE43DB1-7D01-1D9E-9893-9BC9BE7929B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008416" y="58097"/>
            <a:ext cx="707136" cy="707136"/>
          </a:xfrm>
          <a:prstGeom prst="rect">
            <a:avLst/>
          </a:prstGeom>
        </p:spPr>
      </p:pic>
      <p:pic>
        <p:nvPicPr>
          <p:cNvPr id="15" name="Graphic 14" descr="Sports Field outline">
            <a:extLst>
              <a:ext uri="{FF2B5EF4-FFF2-40B4-BE49-F238E27FC236}">
                <a16:creationId xmlns:a16="http://schemas.microsoft.com/office/drawing/2014/main" id="{0EEEF9EF-4DC0-2BF2-2F3F-E1DA2B3EA160}"/>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9246535" y="0"/>
            <a:ext cx="914400" cy="914400"/>
          </a:xfrm>
          <a:prstGeom prst="rect">
            <a:avLst/>
          </a:prstGeom>
        </p:spPr>
      </p:pic>
      <p:pic>
        <p:nvPicPr>
          <p:cNvPr id="19" name="Graphic 18" descr="Tennis racket and ball outline">
            <a:extLst>
              <a:ext uri="{FF2B5EF4-FFF2-40B4-BE49-F238E27FC236}">
                <a16:creationId xmlns:a16="http://schemas.microsoft.com/office/drawing/2014/main" id="{0980D4AC-8005-0E9A-54C0-7F0BEC10DB46}"/>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2904825" y="29113"/>
            <a:ext cx="764400" cy="764400"/>
          </a:xfrm>
          <a:prstGeom prst="rect">
            <a:avLst/>
          </a:prstGeom>
        </p:spPr>
      </p:pic>
      <p:pic>
        <p:nvPicPr>
          <p:cNvPr id="21" name="Graphic 20" descr="Table tennis paddle and ball outline">
            <a:extLst>
              <a:ext uri="{FF2B5EF4-FFF2-40B4-BE49-F238E27FC236}">
                <a16:creationId xmlns:a16="http://schemas.microsoft.com/office/drawing/2014/main" id="{9A21721F-49D5-F82C-7941-6F400CC88C14}"/>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8233110" y="36176"/>
            <a:ext cx="786384" cy="786384"/>
          </a:xfrm>
          <a:prstGeom prst="rect">
            <a:avLst/>
          </a:prstGeom>
        </p:spPr>
      </p:pic>
    </p:spTree>
    <p:extLst>
      <p:ext uri="{BB962C8B-B14F-4D97-AF65-F5344CB8AC3E}">
        <p14:creationId xmlns:p14="http://schemas.microsoft.com/office/powerpoint/2010/main" val="24342876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4C877BC1-6375-EF6A-6DD2-DDDAEC3C6190}"/>
              </a:ext>
            </a:extLst>
          </p:cNvPr>
          <p:cNvGraphicFramePr>
            <a:graphicFrameLocks noGrp="1"/>
          </p:cNvGraphicFramePr>
          <p:nvPr>
            <p:extLst>
              <p:ext uri="{D42A27DB-BD31-4B8C-83A1-F6EECF244321}">
                <p14:modId xmlns:p14="http://schemas.microsoft.com/office/powerpoint/2010/main" val="2302682904"/>
              </p:ext>
            </p:extLst>
          </p:nvPr>
        </p:nvGraphicFramePr>
        <p:xfrm>
          <a:off x="324417" y="1187056"/>
          <a:ext cx="11543166" cy="4037441"/>
        </p:xfrm>
        <a:graphic>
          <a:graphicData uri="http://schemas.openxmlformats.org/drawingml/2006/table">
            <a:tbl>
              <a:tblPr firstRow="1" bandRow="1">
                <a:tableStyleId>{00A15C55-8517-42AA-B614-E9B94910E393}</a:tableStyleId>
              </a:tblPr>
              <a:tblGrid>
                <a:gridCol w="2438398">
                  <a:extLst>
                    <a:ext uri="{9D8B030D-6E8A-4147-A177-3AD203B41FA5}">
                      <a16:colId xmlns:a16="http://schemas.microsoft.com/office/drawing/2014/main" val="3181233399"/>
                    </a:ext>
                  </a:extLst>
                </a:gridCol>
                <a:gridCol w="1385180">
                  <a:extLst>
                    <a:ext uri="{9D8B030D-6E8A-4147-A177-3AD203B41FA5}">
                      <a16:colId xmlns:a16="http://schemas.microsoft.com/office/drawing/2014/main" val="1157972891"/>
                    </a:ext>
                  </a:extLst>
                </a:gridCol>
                <a:gridCol w="1819746">
                  <a:extLst>
                    <a:ext uri="{9D8B030D-6E8A-4147-A177-3AD203B41FA5}">
                      <a16:colId xmlns:a16="http://schemas.microsoft.com/office/drawing/2014/main" val="2595282275"/>
                    </a:ext>
                  </a:extLst>
                </a:gridCol>
                <a:gridCol w="1593410">
                  <a:extLst>
                    <a:ext uri="{9D8B030D-6E8A-4147-A177-3AD203B41FA5}">
                      <a16:colId xmlns:a16="http://schemas.microsoft.com/office/drawing/2014/main" val="4064373204"/>
                    </a:ext>
                  </a:extLst>
                </a:gridCol>
                <a:gridCol w="4306432">
                  <a:extLst>
                    <a:ext uri="{9D8B030D-6E8A-4147-A177-3AD203B41FA5}">
                      <a16:colId xmlns:a16="http://schemas.microsoft.com/office/drawing/2014/main" val="2302890207"/>
                    </a:ext>
                  </a:extLst>
                </a:gridCol>
              </a:tblGrid>
              <a:tr h="634676">
                <a:tc>
                  <a:txBody>
                    <a:bodyPr/>
                    <a:lstStyle/>
                    <a:p>
                      <a:r>
                        <a:rPr lang="en-GB" sz="2400"/>
                        <a:t>Music Club</a:t>
                      </a:r>
                    </a:p>
                  </a:txBody>
                  <a:tcPr/>
                </a:tc>
                <a:tc>
                  <a:txBody>
                    <a:bodyPr/>
                    <a:lstStyle/>
                    <a:p>
                      <a:r>
                        <a:rPr lang="en-GB" sz="2400"/>
                        <a:t>Day</a:t>
                      </a:r>
                    </a:p>
                  </a:txBody>
                  <a:tcPr/>
                </a:tc>
                <a:tc>
                  <a:txBody>
                    <a:bodyPr/>
                    <a:lstStyle/>
                    <a:p>
                      <a:r>
                        <a:rPr lang="en-GB" sz="2400"/>
                        <a:t>Time</a:t>
                      </a:r>
                    </a:p>
                  </a:txBody>
                  <a:tcPr/>
                </a:tc>
                <a:tc>
                  <a:txBody>
                    <a:bodyPr/>
                    <a:lstStyle/>
                    <a:p>
                      <a:r>
                        <a:rPr lang="en-GB" sz="2400"/>
                        <a:t>Teacher</a:t>
                      </a:r>
                    </a:p>
                  </a:txBody>
                  <a:tcPr/>
                </a:tc>
                <a:tc>
                  <a:txBody>
                    <a:bodyPr/>
                    <a:lstStyle/>
                    <a:p>
                      <a:r>
                        <a:rPr lang="en-GB" sz="2400"/>
                        <a:t>Description</a:t>
                      </a:r>
                    </a:p>
                  </a:txBody>
                  <a:tcPr/>
                </a:tc>
                <a:extLst>
                  <a:ext uri="{0D108BD9-81ED-4DB2-BD59-A6C34878D82A}">
                    <a16:rowId xmlns:a16="http://schemas.microsoft.com/office/drawing/2014/main" val="1224907228"/>
                  </a:ext>
                </a:extLst>
              </a:tr>
              <a:tr h="508371">
                <a:tc>
                  <a:txBody>
                    <a:bodyPr/>
                    <a:lstStyle/>
                    <a:p>
                      <a:r>
                        <a:rPr lang="en-GB"/>
                        <a:t>Grade 5 Music Theory </a:t>
                      </a:r>
                    </a:p>
                  </a:txBody>
                  <a:tcPr/>
                </a:tc>
                <a:tc>
                  <a:txBody>
                    <a:bodyPr/>
                    <a:lstStyle/>
                    <a:p>
                      <a:r>
                        <a:rPr lang="en-GB"/>
                        <a:t>Monday</a:t>
                      </a:r>
                    </a:p>
                  </a:txBody>
                  <a:tcPr/>
                </a:tc>
                <a:tc>
                  <a:txBody>
                    <a:bodyPr/>
                    <a:lstStyle/>
                    <a:p>
                      <a:r>
                        <a:rPr lang="en-GB"/>
                        <a:t>3.30-4.30pm</a:t>
                      </a:r>
                    </a:p>
                  </a:txBody>
                  <a:tcPr/>
                </a:tc>
                <a:tc>
                  <a:txBody>
                    <a:bodyPr/>
                    <a:lstStyle/>
                    <a:p>
                      <a:r>
                        <a:rPr lang="en-GB" dirty="0"/>
                        <a:t>Ms Machan</a:t>
                      </a:r>
                    </a:p>
                  </a:txBody>
                  <a:tcPr/>
                </a:tc>
                <a:tc>
                  <a:txBody>
                    <a:bodyPr/>
                    <a:lstStyle/>
                    <a:p>
                      <a:r>
                        <a:rPr lang="en-GB" sz="1800" kern="1200">
                          <a:solidFill>
                            <a:schemeClr val="dk1"/>
                          </a:solidFill>
                          <a:effectLst/>
                          <a:latin typeface="+mn-lt"/>
                          <a:ea typeface="+mn-ea"/>
                          <a:cs typeface="+mn-cs"/>
                        </a:rPr>
                        <a:t>Grade 5 theory support (Practice room 4)</a:t>
                      </a:r>
                      <a:endParaRPr lang="en-GB"/>
                    </a:p>
                  </a:txBody>
                  <a:tcPr/>
                </a:tc>
                <a:extLst>
                  <a:ext uri="{0D108BD9-81ED-4DB2-BD59-A6C34878D82A}">
                    <a16:rowId xmlns:a16="http://schemas.microsoft.com/office/drawing/2014/main" val="1878066589"/>
                  </a:ext>
                </a:extLst>
              </a:tr>
              <a:tr h="543208">
                <a:tc>
                  <a:txBody>
                    <a:bodyPr/>
                    <a:lstStyle/>
                    <a:p>
                      <a:r>
                        <a:rPr lang="en-GB"/>
                        <a:t>PDMC Beginner’s Wind Band</a:t>
                      </a:r>
                    </a:p>
                  </a:txBody>
                  <a:tcPr/>
                </a:tc>
                <a:tc>
                  <a:txBody>
                    <a:bodyPr/>
                    <a:lstStyle/>
                    <a:p>
                      <a:r>
                        <a:rPr lang="en-GB" dirty="0"/>
                        <a:t>Tuesday</a:t>
                      </a:r>
                    </a:p>
                  </a:txBody>
                  <a:tcPr/>
                </a:tc>
                <a:tc>
                  <a:txBody>
                    <a:bodyPr/>
                    <a:lstStyle/>
                    <a:p>
                      <a:r>
                        <a:rPr lang="en-GB"/>
                        <a:t>3.30-4.30pm</a:t>
                      </a:r>
                    </a:p>
                  </a:txBody>
                  <a:tcPr/>
                </a:tc>
                <a:tc>
                  <a:txBody>
                    <a:bodyPr/>
                    <a:lstStyle/>
                    <a:p>
                      <a:r>
                        <a:rPr lang="en-GB" dirty="0"/>
                        <a:t>Ms Machan</a:t>
                      </a:r>
                    </a:p>
                  </a:txBody>
                  <a:tcPr/>
                </a:tc>
                <a:tc>
                  <a:txBody>
                    <a:bodyPr/>
                    <a:lstStyle/>
                    <a:p>
                      <a:r>
                        <a:rPr lang="en-GB"/>
                        <a:t>An opportunity to play in the High Peak beginners Wind Band</a:t>
                      </a:r>
                    </a:p>
                  </a:txBody>
                  <a:tcPr/>
                </a:tc>
                <a:extLst>
                  <a:ext uri="{0D108BD9-81ED-4DB2-BD59-A6C34878D82A}">
                    <a16:rowId xmlns:a16="http://schemas.microsoft.com/office/drawing/2014/main" val="2134522337"/>
                  </a:ext>
                </a:extLst>
              </a:tr>
              <a:tr h="699834">
                <a:tc>
                  <a:txBody>
                    <a:bodyPr/>
                    <a:lstStyle/>
                    <a:p>
                      <a:r>
                        <a:rPr lang="en-GB"/>
                        <a:t>Big Band</a:t>
                      </a:r>
                    </a:p>
                  </a:txBody>
                  <a:tcPr/>
                </a:tc>
                <a:tc>
                  <a:txBody>
                    <a:bodyPr/>
                    <a:lstStyle/>
                    <a:p>
                      <a:r>
                        <a:rPr lang="en-GB"/>
                        <a:t>Wednesday</a:t>
                      </a:r>
                    </a:p>
                  </a:txBody>
                  <a:tcPr/>
                </a:tc>
                <a:tc>
                  <a:txBody>
                    <a:bodyPr/>
                    <a:lstStyle/>
                    <a:p>
                      <a:r>
                        <a:rPr lang="en-GB"/>
                        <a:t>3.30pm-4.30pm</a:t>
                      </a:r>
                    </a:p>
                  </a:txBody>
                  <a:tcPr/>
                </a:tc>
                <a:tc>
                  <a:txBody>
                    <a:bodyPr/>
                    <a:lstStyle/>
                    <a:p>
                      <a:r>
                        <a:rPr lang="en-GB" dirty="0"/>
                        <a:t>Ms Machan</a:t>
                      </a:r>
                    </a:p>
                  </a:txBody>
                  <a:tcPr/>
                </a:tc>
                <a:tc>
                  <a:txBody>
                    <a:bodyPr/>
                    <a:lstStyle/>
                    <a:p>
                      <a:r>
                        <a:rPr lang="en-GB" sz="1800" kern="1200">
                          <a:solidFill>
                            <a:schemeClr val="dk1"/>
                          </a:solidFill>
                          <a:effectLst/>
                        </a:rPr>
                        <a:t>For brass and wind instrumentalists to play and perform jazz and big band music</a:t>
                      </a:r>
                      <a:endParaRPr lang="en-GB"/>
                    </a:p>
                  </a:txBody>
                  <a:tcPr/>
                </a:tc>
                <a:extLst>
                  <a:ext uri="{0D108BD9-81ED-4DB2-BD59-A6C34878D82A}">
                    <a16:rowId xmlns:a16="http://schemas.microsoft.com/office/drawing/2014/main" val="1096263878"/>
                  </a:ext>
                </a:extLst>
              </a:tr>
              <a:tr h="634676">
                <a:tc>
                  <a:txBody>
                    <a:bodyPr/>
                    <a:lstStyle/>
                    <a:p>
                      <a:r>
                        <a:rPr lang="en-GB"/>
                        <a:t>HVC Wind Band</a:t>
                      </a:r>
                    </a:p>
                  </a:txBody>
                  <a:tcPr/>
                </a:tc>
                <a:tc>
                  <a:txBody>
                    <a:bodyPr/>
                    <a:lstStyle/>
                    <a:p>
                      <a:r>
                        <a:rPr lang="en-GB" dirty="0"/>
                        <a:t>Thursday</a:t>
                      </a:r>
                    </a:p>
                  </a:txBody>
                  <a:tcPr/>
                </a:tc>
                <a:tc>
                  <a:txBody>
                    <a:bodyPr/>
                    <a:lstStyle/>
                    <a:p>
                      <a:r>
                        <a:rPr lang="en-GB"/>
                        <a:t>3.30-4.30pm</a:t>
                      </a:r>
                    </a:p>
                  </a:txBody>
                  <a:tcPr/>
                </a:tc>
                <a:tc>
                  <a:txBody>
                    <a:bodyPr/>
                    <a:lstStyle/>
                    <a:p>
                      <a:r>
                        <a:rPr lang="en-GB" dirty="0"/>
                        <a:t>Ms Machan</a:t>
                      </a:r>
                    </a:p>
                  </a:txBody>
                  <a:tcPr/>
                </a:tc>
                <a:tc>
                  <a:txBody>
                    <a:bodyPr/>
                    <a:lstStyle/>
                    <a:p>
                      <a:r>
                        <a:rPr lang="en-GB" dirty="0"/>
                        <a:t>For all wind and brass players to participate and perform in wind band concerts</a:t>
                      </a:r>
                    </a:p>
                  </a:txBody>
                  <a:tcPr/>
                </a:tc>
                <a:extLst>
                  <a:ext uri="{0D108BD9-81ED-4DB2-BD59-A6C34878D82A}">
                    <a16:rowId xmlns:a16="http://schemas.microsoft.com/office/drawing/2014/main" val="3334235551"/>
                  </a:ext>
                </a:extLst>
              </a:tr>
              <a:tr h="634676">
                <a:tc>
                  <a:txBody>
                    <a:bodyPr/>
                    <a:lstStyle/>
                    <a:p>
                      <a:r>
                        <a:rPr lang="en-GB" dirty="0"/>
                        <a:t>Individual music practice</a:t>
                      </a:r>
                    </a:p>
                  </a:txBody>
                  <a:tcPr/>
                </a:tc>
                <a:tc>
                  <a:txBody>
                    <a:bodyPr/>
                    <a:lstStyle/>
                    <a:p>
                      <a:r>
                        <a:rPr lang="en-GB" dirty="0"/>
                        <a:t>Every lunch</a:t>
                      </a:r>
                    </a:p>
                  </a:txBody>
                  <a:tcPr/>
                </a:tc>
                <a:tc>
                  <a:txBody>
                    <a:bodyPr/>
                    <a:lstStyle/>
                    <a:p>
                      <a:r>
                        <a:rPr lang="en-GB" dirty="0"/>
                        <a:t>12.40-1.25pm</a:t>
                      </a:r>
                    </a:p>
                  </a:txBody>
                  <a:tcPr/>
                </a:tc>
                <a:tc>
                  <a:txBody>
                    <a:bodyPr/>
                    <a:lstStyle/>
                    <a:p>
                      <a:r>
                        <a:rPr lang="en-GB" dirty="0"/>
                        <a:t>Ms Machan</a:t>
                      </a:r>
                    </a:p>
                  </a:txBody>
                  <a:tcPr/>
                </a:tc>
                <a:tc>
                  <a:txBody>
                    <a:bodyPr/>
                    <a:lstStyle/>
                    <a:p>
                      <a:r>
                        <a:rPr lang="en-GB" dirty="0"/>
                        <a:t>Speak to Miss Machan about the timetable of practice rooms during lunch</a:t>
                      </a:r>
                    </a:p>
                  </a:txBody>
                  <a:tcPr/>
                </a:tc>
                <a:extLst>
                  <a:ext uri="{0D108BD9-81ED-4DB2-BD59-A6C34878D82A}">
                    <a16:rowId xmlns:a16="http://schemas.microsoft.com/office/drawing/2014/main" val="3137707917"/>
                  </a:ext>
                </a:extLst>
              </a:tr>
            </a:tbl>
          </a:graphicData>
        </a:graphic>
      </p:graphicFrame>
      <p:sp>
        <p:nvSpPr>
          <p:cNvPr id="5" name="Title 1">
            <a:extLst>
              <a:ext uri="{FF2B5EF4-FFF2-40B4-BE49-F238E27FC236}">
                <a16:creationId xmlns:a16="http://schemas.microsoft.com/office/drawing/2014/main" id="{FA117820-272E-7784-9FC9-EC911D9123D9}"/>
              </a:ext>
            </a:extLst>
          </p:cNvPr>
          <p:cNvSpPr txBox="1">
            <a:spLocks/>
          </p:cNvSpPr>
          <p:nvPr/>
        </p:nvSpPr>
        <p:spPr>
          <a:xfrm>
            <a:off x="2549886" y="-4038"/>
            <a:ext cx="6647688" cy="104721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5400"/>
              <a:t>Music Rehearsals</a:t>
            </a:r>
          </a:p>
        </p:txBody>
      </p:sp>
      <p:pic>
        <p:nvPicPr>
          <p:cNvPr id="3" name="Graphic 2" descr="Violin outline">
            <a:extLst>
              <a:ext uri="{FF2B5EF4-FFF2-40B4-BE49-F238E27FC236}">
                <a16:creationId xmlns:a16="http://schemas.microsoft.com/office/drawing/2014/main" id="{3C9B4114-1784-4077-497A-8C36E72025E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9678" y="96014"/>
            <a:ext cx="794880" cy="794880"/>
          </a:xfrm>
          <a:prstGeom prst="rect">
            <a:avLst/>
          </a:prstGeom>
        </p:spPr>
      </p:pic>
      <p:pic>
        <p:nvPicPr>
          <p:cNvPr id="7" name="Graphic 6" descr="Saxophone outline">
            <a:extLst>
              <a:ext uri="{FF2B5EF4-FFF2-40B4-BE49-F238E27FC236}">
                <a16:creationId xmlns:a16="http://schemas.microsoft.com/office/drawing/2014/main" id="{D5BF9EDB-F615-58B5-8447-BAFA5A81F13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302339" y="81695"/>
            <a:ext cx="794880" cy="794880"/>
          </a:xfrm>
          <a:prstGeom prst="rect">
            <a:avLst/>
          </a:prstGeom>
        </p:spPr>
      </p:pic>
      <p:pic>
        <p:nvPicPr>
          <p:cNvPr id="9" name="Graphic 8" descr="Music notation outline">
            <a:extLst>
              <a:ext uri="{FF2B5EF4-FFF2-40B4-BE49-F238E27FC236}">
                <a16:creationId xmlns:a16="http://schemas.microsoft.com/office/drawing/2014/main" id="{42E838A8-AB0A-DF8C-EB4B-2664DFDE2A75}"/>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432070" y="56987"/>
            <a:ext cx="862584" cy="862584"/>
          </a:xfrm>
          <a:prstGeom prst="rect">
            <a:avLst/>
          </a:prstGeom>
        </p:spPr>
      </p:pic>
      <p:pic>
        <p:nvPicPr>
          <p:cNvPr id="11" name="Graphic 10" descr="Disk jockey male outline">
            <a:extLst>
              <a:ext uri="{FF2B5EF4-FFF2-40B4-BE49-F238E27FC236}">
                <a16:creationId xmlns:a16="http://schemas.microsoft.com/office/drawing/2014/main" id="{8CC8BE06-553A-B938-A95B-507997B1EB1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32342" y="105431"/>
            <a:ext cx="794880" cy="794880"/>
          </a:xfrm>
          <a:prstGeom prst="rect">
            <a:avLst/>
          </a:prstGeom>
        </p:spPr>
      </p:pic>
      <p:pic>
        <p:nvPicPr>
          <p:cNvPr id="15" name="Graphic 14" descr="Treble clef outline">
            <a:extLst>
              <a:ext uri="{FF2B5EF4-FFF2-40B4-BE49-F238E27FC236}">
                <a16:creationId xmlns:a16="http://schemas.microsoft.com/office/drawing/2014/main" id="{EF647D57-17A8-D674-E585-0E44C4141E9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654541" y="168518"/>
            <a:ext cx="722376" cy="722376"/>
          </a:xfrm>
          <a:prstGeom prst="rect">
            <a:avLst/>
          </a:prstGeom>
        </p:spPr>
      </p:pic>
      <p:pic>
        <p:nvPicPr>
          <p:cNvPr id="17" name="Graphic 16" descr="Piano keys outline">
            <a:extLst>
              <a:ext uri="{FF2B5EF4-FFF2-40B4-BE49-F238E27FC236}">
                <a16:creationId xmlns:a16="http://schemas.microsoft.com/office/drawing/2014/main" id="{7DB5293C-E619-EEF5-1B72-5391807060C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9543513" y="47843"/>
            <a:ext cx="880872" cy="880872"/>
          </a:xfrm>
          <a:prstGeom prst="rect">
            <a:avLst/>
          </a:prstGeom>
        </p:spPr>
      </p:pic>
      <p:pic>
        <p:nvPicPr>
          <p:cNvPr id="6" name="Graphic 5" descr="Microphone outline">
            <a:extLst>
              <a:ext uri="{FF2B5EF4-FFF2-40B4-BE49-F238E27FC236}">
                <a16:creationId xmlns:a16="http://schemas.microsoft.com/office/drawing/2014/main" id="{3877D2BB-6A7B-9C88-E4CE-554618DA0A25}"/>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8812002" y="105431"/>
            <a:ext cx="771144" cy="771144"/>
          </a:xfrm>
          <a:prstGeom prst="rect">
            <a:avLst/>
          </a:prstGeom>
        </p:spPr>
      </p:pic>
      <p:pic>
        <p:nvPicPr>
          <p:cNvPr id="10" name="Graphic 9" descr="Trumpet outline">
            <a:extLst>
              <a:ext uri="{FF2B5EF4-FFF2-40B4-BE49-F238E27FC236}">
                <a16:creationId xmlns:a16="http://schemas.microsoft.com/office/drawing/2014/main" id="{5A6A9A62-98E4-B3FF-D9EB-96BD5033693A}"/>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2351000" y="165135"/>
            <a:ext cx="743712" cy="743712"/>
          </a:xfrm>
          <a:prstGeom prst="rect">
            <a:avLst/>
          </a:prstGeom>
        </p:spPr>
      </p:pic>
    </p:spTree>
    <p:extLst>
      <p:ext uri="{BB962C8B-B14F-4D97-AF65-F5344CB8AC3E}">
        <p14:creationId xmlns:p14="http://schemas.microsoft.com/office/powerpoint/2010/main" val="26083483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57C82632-4C2C-E57A-2CDE-216016F4BF60}"/>
              </a:ext>
            </a:extLst>
          </p:cNvPr>
          <p:cNvGraphicFramePr>
            <a:graphicFrameLocks noGrp="1"/>
          </p:cNvGraphicFramePr>
          <p:nvPr>
            <p:extLst>
              <p:ext uri="{D42A27DB-BD31-4B8C-83A1-F6EECF244321}">
                <p14:modId xmlns:p14="http://schemas.microsoft.com/office/powerpoint/2010/main" val="3227990170"/>
              </p:ext>
            </p:extLst>
          </p:nvPr>
        </p:nvGraphicFramePr>
        <p:xfrm>
          <a:off x="140478" y="886666"/>
          <a:ext cx="11911043" cy="5886766"/>
        </p:xfrm>
        <a:graphic>
          <a:graphicData uri="http://schemas.openxmlformats.org/drawingml/2006/table">
            <a:tbl>
              <a:tblPr firstRow="1" bandRow="1">
                <a:tableStyleId>{7DF18680-E054-41AD-8BC1-D1AEF772440D}</a:tableStyleId>
              </a:tblPr>
              <a:tblGrid>
                <a:gridCol w="1858122">
                  <a:extLst>
                    <a:ext uri="{9D8B030D-6E8A-4147-A177-3AD203B41FA5}">
                      <a16:colId xmlns:a16="http://schemas.microsoft.com/office/drawing/2014/main" val="3181233399"/>
                    </a:ext>
                  </a:extLst>
                </a:gridCol>
                <a:gridCol w="1268526">
                  <a:extLst>
                    <a:ext uri="{9D8B030D-6E8A-4147-A177-3AD203B41FA5}">
                      <a16:colId xmlns:a16="http://schemas.microsoft.com/office/drawing/2014/main" val="1157972891"/>
                    </a:ext>
                  </a:extLst>
                </a:gridCol>
                <a:gridCol w="1295326">
                  <a:extLst>
                    <a:ext uri="{9D8B030D-6E8A-4147-A177-3AD203B41FA5}">
                      <a16:colId xmlns:a16="http://schemas.microsoft.com/office/drawing/2014/main" val="2595282275"/>
                    </a:ext>
                  </a:extLst>
                </a:gridCol>
                <a:gridCol w="1572258">
                  <a:extLst>
                    <a:ext uri="{9D8B030D-6E8A-4147-A177-3AD203B41FA5}">
                      <a16:colId xmlns:a16="http://schemas.microsoft.com/office/drawing/2014/main" val="4064373204"/>
                    </a:ext>
                  </a:extLst>
                </a:gridCol>
                <a:gridCol w="5916811">
                  <a:extLst>
                    <a:ext uri="{9D8B030D-6E8A-4147-A177-3AD203B41FA5}">
                      <a16:colId xmlns:a16="http://schemas.microsoft.com/office/drawing/2014/main" val="2302890207"/>
                    </a:ext>
                  </a:extLst>
                </a:gridCol>
              </a:tblGrid>
              <a:tr h="612305">
                <a:tc>
                  <a:txBody>
                    <a:bodyPr/>
                    <a:lstStyle/>
                    <a:p>
                      <a:r>
                        <a:rPr lang="en-GB" sz="1900" dirty="0"/>
                        <a:t>Session</a:t>
                      </a:r>
                    </a:p>
                  </a:txBody>
                  <a:tcPr>
                    <a:solidFill>
                      <a:srgbClr val="FFC000"/>
                    </a:solidFill>
                  </a:tcPr>
                </a:tc>
                <a:tc>
                  <a:txBody>
                    <a:bodyPr/>
                    <a:lstStyle/>
                    <a:p>
                      <a:r>
                        <a:rPr lang="en-GB" sz="1900"/>
                        <a:t>Day</a:t>
                      </a:r>
                    </a:p>
                  </a:txBody>
                  <a:tcPr>
                    <a:solidFill>
                      <a:srgbClr val="FFC000"/>
                    </a:solidFill>
                  </a:tcPr>
                </a:tc>
                <a:tc>
                  <a:txBody>
                    <a:bodyPr/>
                    <a:lstStyle/>
                    <a:p>
                      <a:r>
                        <a:rPr lang="en-GB" sz="1900"/>
                        <a:t>Time</a:t>
                      </a:r>
                    </a:p>
                  </a:txBody>
                  <a:tcPr>
                    <a:solidFill>
                      <a:srgbClr val="FFC000"/>
                    </a:solidFill>
                  </a:tcPr>
                </a:tc>
                <a:tc>
                  <a:txBody>
                    <a:bodyPr/>
                    <a:lstStyle/>
                    <a:p>
                      <a:r>
                        <a:rPr lang="en-GB" sz="1900"/>
                        <a:t>Teacher</a:t>
                      </a:r>
                    </a:p>
                  </a:txBody>
                  <a:tcPr>
                    <a:solidFill>
                      <a:srgbClr val="FFC000"/>
                    </a:solidFill>
                  </a:tcPr>
                </a:tc>
                <a:tc>
                  <a:txBody>
                    <a:bodyPr/>
                    <a:lstStyle/>
                    <a:p>
                      <a:r>
                        <a:rPr lang="en-GB" sz="1900" dirty="0"/>
                        <a:t>Description</a:t>
                      </a:r>
                    </a:p>
                  </a:txBody>
                  <a:tcPr>
                    <a:solidFill>
                      <a:srgbClr val="FFC000"/>
                    </a:solidFill>
                  </a:tcPr>
                </a:tc>
                <a:extLst>
                  <a:ext uri="{0D108BD9-81ED-4DB2-BD59-A6C34878D82A}">
                    <a16:rowId xmlns:a16="http://schemas.microsoft.com/office/drawing/2014/main" val="1224907228"/>
                  </a:ext>
                </a:extLst>
              </a:tr>
              <a:tr h="649133">
                <a:tc>
                  <a:txBody>
                    <a:bodyPr/>
                    <a:lstStyle/>
                    <a:p>
                      <a:r>
                        <a:rPr lang="en-GB" sz="1400" dirty="0"/>
                        <a:t>Homework Club</a:t>
                      </a:r>
                    </a:p>
                  </a:txBody>
                  <a:tcPr>
                    <a:solidFill>
                      <a:srgbClr val="FFEBAB"/>
                    </a:solidFill>
                  </a:tcPr>
                </a:tc>
                <a:tc>
                  <a:txBody>
                    <a:bodyPr/>
                    <a:lstStyle/>
                    <a:p>
                      <a:r>
                        <a:rPr lang="en-GB" sz="1400" dirty="0"/>
                        <a:t>Every morning</a:t>
                      </a:r>
                    </a:p>
                  </a:txBody>
                  <a:tcPr>
                    <a:solidFill>
                      <a:srgbClr val="FFEBAB"/>
                    </a:solidFill>
                  </a:tcPr>
                </a:tc>
                <a:tc>
                  <a:txBody>
                    <a:bodyPr/>
                    <a:lstStyle/>
                    <a:p>
                      <a:r>
                        <a:rPr lang="en-GB" sz="1400" dirty="0"/>
                        <a:t>8.30-8.50am</a:t>
                      </a:r>
                    </a:p>
                  </a:txBody>
                  <a:tcPr>
                    <a:solidFill>
                      <a:srgbClr val="FFEBAB"/>
                    </a:solidFill>
                  </a:tcPr>
                </a:tc>
                <a:tc>
                  <a:txBody>
                    <a:bodyPr/>
                    <a:lstStyle/>
                    <a:p>
                      <a:r>
                        <a:rPr lang="en-GB" sz="1400" dirty="0"/>
                        <a:t>Teaching Assistants</a:t>
                      </a:r>
                    </a:p>
                  </a:txBody>
                  <a:tcPr>
                    <a:solidFill>
                      <a:srgbClr val="FFEBAB"/>
                    </a:solidFill>
                  </a:tcPr>
                </a:tc>
                <a:tc>
                  <a:txBody>
                    <a:bodyPr/>
                    <a:lstStyle/>
                    <a:p>
                      <a:pPr algn="l">
                        <a:lnSpc>
                          <a:spcPct val="107000"/>
                        </a:lnSpc>
                        <a:spcAft>
                          <a:spcPts val="800"/>
                        </a:spcAft>
                      </a:pPr>
                      <a:r>
                        <a:rPr lang="en-GB" sz="1400" kern="100" dirty="0">
                          <a:solidFill>
                            <a:srgbClr val="000000"/>
                          </a:solidFill>
                          <a:effectLst/>
                          <a:latin typeface="+mn-lt"/>
                          <a:ea typeface="Calibri" panose="020F0502020204030204" pitchFamily="34" charset="0"/>
                          <a:cs typeface="Calibri" panose="020F0502020204030204" pitchFamily="34" charset="0"/>
                        </a:rPr>
                        <a:t>A club to support homework by giving students a space to work, access to IT and TA support</a:t>
                      </a:r>
                      <a:endParaRPr lang="en-GB" sz="1400" kern="100" dirty="0">
                        <a:effectLst/>
                        <a:latin typeface="+mn-lt"/>
                        <a:ea typeface="Calibri" panose="020F0502020204030204" pitchFamily="34" charset="0"/>
                        <a:cs typeface="Times New Roman" panose="02020603050405020304" pitchFamily="18" charset="0"/>
                      </a:endParaRPr>
                    </a:p>
                  </a:txBody>
                  <a:tcPr marL="68580" marR="68580" marT="0" marB="0">
                    <a:solidFill>
                      <a:srgbClr val="FFEBAB"/>
                    </a:solidFill>
                  </a:tcPr>
                </a:tc>
                <a:extLst>
                  <a:ext uri="{0D108BD9-81ED-4DB2-BD59-A6C34878D82A}">
                    <a16:rowId xmlns:a16="http://schemas.microsoft.com/office/drawing/2014/main" val="1878066589"/>
                  </a:ext>
                </a:extLst>
              </a:tr>
              <a:tr h="429121">
                <a:tc>
                  <a:txBody>
                    <a:bodyPr/>
                    <a:lstStyle/>
                    <a:p>
                      <a:r>
                        <a:rPr lang="en-GB" sz="1400"/>
                        <a:t>French Club</a:t>
                      </a:r>
                    </a:p>
                  </a:txBody>
                  <a:tcPr>
                    <a:solidFill>
                      <a:srgbClr val="FFE285"/>
                    </a:solidFill>
                  </a:tcPr>
                </a:tc>
                <a:tc>
                  <a:txBody>
                    <a:bodyPr/>
                    <a:lstStyle/>
                    <a:p>
                      <a:r>
                        <a:rPr lang="en-GB" sz="1400"/>
                        <a:t>Monday</a:t>
                      </a:r>
                    </a:p>
                  </a:txBody>
                  <a:tcPr>
                    <a:solidFill>
                      <a:srgbClr val="FFE285"/>
                    </a:solidFill>
                  </a:tcPr>
                </a:tc>
                <a:tc>
                  <a:txBody>
                    <a:bodyPr/>
                    <a:lstStyle/>
                    <a:p>
                      <a:r>
                        <a:rPr lang="en-GB" sz="1400"/>
                        <a:t>12.10-1.20pm</a:t>
                      </a:r>
                    </a:p>
                  </a:txBody>
                  <a:tcPr>
                    <a:solidFill>
                      <a:srgbClr val="FFE285"/>
                    </a:solidFill>
                  </a:tcPr>
                </a:tc>
                <a:tc>
                  <a:txBody>
                    <a:bodyPr/>
                    <a:lstStyle/>
                    <a:p>
                      <a:r>
                        <a:rPr lang="en-GB" sz="1400"/>
                        <a:t>Ms Bradley</a:t>
                      </a:r>
                    </a:p>
                  </a:txBody>
                  <a:tcPr>
                    <a:solidFill>
                      <a:srgbClr val="FFE285"/>
                    </a:solidFill>
                  </a:tcPr>
                </a:tc>
                <a:tc>
                  <a:txBody>
                    <a:bodyPr/>
                    <a:lstStyle/>
                    <a:p>
                      <a:r>
                        <a:rPr lang="en-GB" sz="1400" dirty="0"/>
                        <a:t>French grammar and speaking revision</a:t>
                      </a:r>
                    </a:p>
                  </a:txBody>
                  <a:tcPr>
                    <a:solidFill>
                      <a:srgbClr val="FFE285"/>
                    </a:solidFill>
                  </a:tcPr>
                </a:tc>
                <a:extLst>
                  <a:ext uri="{0D108BD9-81ED-4DB2-BD59-A6C34878D82A}">
                    <a16:rowId xmlns:a16="http://schemas.microsoft.com/office/drawing/2014/main" val="39580062"/>
                  </a:ext>
                </a:extLst>
              </a:tr>
              <a:tr h="385885">
                <a:tc>
                  <a:txBody>
                    <a:bodyPr/>
                    <a:lstStyle/>
                    <a:p>
                      <a:r>
                        <a:rPr lang="en-GB" sz="1400" dirty="0"/>
                        <a:t>Axiom Maths Club</a:t>
                      </a:r>
                    </a:p>
                  </a:txBody>
                  <a:tcPr>
                    <a:solidFill>
                      <a:srgbClr val="FFEBAB"/>
                    </a:solidFill>
                  </a:tcPr>
                </a:tc>
                <a:tc>
                  <a:txBody>
                    <a:bodyPr/>
                    <a:lstStyle/>
                    <a:p>
                      <a:r>
                        <a:rPr lang="en-GB" sz="1400"/>
                        <a:t>Monday</a:t>
                      </a:r>
                    </a:p>
                  </a:txBody>
                  <a:tcPr>
                    <a:solidFill>
                      <a:srgbClr val="FFEBAB"/>
                    </a:solidFill>
                  </a:tcPr>
                </a:tc>
                <a:tc>
                  <a:txBody>
                    <a:bodyPr/>
                    <a:lstStyle/>
                    <a:p>
                      <a:r>
                        <a:rPr lang="en-GB" sz="1400"/>
                        <a:t>3.30-4.30pm</a:t>
                      </a:r>
                    </a:p>
                  </a:txBody>
                  <a:tcPr>
                    <a:solidFill>
                      <a:srgbClr val="FFEBAB"/>
                    </a:solidFill>
                  </a:tcPr>
                </a:tc>
                <a:tc>
                  <a:txBody>
                    <a:bodyPr/>
                    <a:lstStyle/>
                    <a:p>
                      <a:r>
                        <a:rPr lang="en-GB" sz="1400"/>
                        <a:t>Ms Porter</a:t>
                      </a:r>
                    </a:p>
                  </a:txBody>
                  <a:tcPr>
                    <a:solidFill>
                      <a:srgbClr val="FFEBAB"/>
                    </a:solidFill>
                  </a:tcPr>
                </a:tc>
                <a:tc>
                  <a:txBody>
                    <a:bodyPr/>
                    <a:lstStyle/>
                    <a:p>
                      <a:r>
                        <a:rPr lang="en-GB" sz="1400" kern="1200" dirty="0">
                          <a:solidFill>
                            <a:schemeClr val="dk1"/>
                          </a:solidFill>
                          <a:effectLst/>
                          <a:latin typeface="+mn-lt"/>
                          <a:ea typeface="+mn-ea"/>
                          <a:cs typeface="+mn-cs"/>
                        </a:rPr>
                        <a:t>Invite to Axium maths club for developing numeracy skills in different context</a:t>
                      </a:r>
                      <a:endParaRPr lang="en-GB" sz="1400" dirty="0"/>
                    </a:p>
                  </a:txBody>
                  <a:tcPr>
                    <a:solidFill>
                      <a:srgbClr val="FFEBAB"/>
                    </a:solidFill>
                  </a:tcPr>
                </a:tc>
                <a:extLst>
                  <a:ext uri="{0D108BD9-81ED-4DB2-BD59-A6C34878D82A}">
                    <a16:rowId xmlns:a16="http://schemas.microsoft.com/office/drawing/2014/main" val="2134522337"/>
                  </a:ext>
                </a:extLst>
              </a:tr>
              <a:tr h="408224">
                <a:tc>
                  <a:txBody>
                    <a:bodyPr/>
                    <a:lstStyle/>
                    <a:p>
                      <a:r>
                        <a:rPr lang="en-GB" sz="1400" dirty="0"/>
                        <a:t>Marvel Monday</a:t>
                      </a:r>
                    </a:p>
                  </a:txBody>
                  <a:tcPr>
                    <a:solidFill>
                      <a:srgbClr val="FFE285"/>
                    </a:solidFill>
                  </a:tcPr>
                </a:tc>
                <a:tc>
                  <a:txBody>
                    <a:bodyPr/>
                    <a:lstStyle/>
                    <a:p>
                      <a:r>
                        <a:rPr lang="en-GB" sz="1400" dirty="0"/>
                        <a:t>Monday</a:t>
                      </a:r>
                    </a:p>
                  </a:txBody>
                  <a:tcPr>
                    <a:solidFill>
                      <a:srgbClr val="FFE285"/>
                    </a:solidFill>
                  </a:tcPr>
                </a:tc>
                <a:tc>
                  <a:txBody>
                    <a:bodyPr/>
                    <a:lstStyle/>
                    <a:p>
                      <a:r>
                        <a:rPr lang="en-GB" sz="1400" dirty="0"/>
                        <a:t>12.45-1.15pm</a:t>
                      </a:r>
                    </a:p>
                  </a:txBody>
                  <a:tcPr>
                    <a:solidFill>
                      <a:srgbClr val="FFE285"/>
                    </a:solidFill>
                  </a:tcPr>
                </a:tc>
                <a:tc>
                  <a:txBody>
                    <a:bodyPr/>
                    <a:lstStyle/>
                    <a:p>
                      <a:r>
                        <a:rPr lang="en-GB" sz="1400" dirty="0"/>
                        <a:t>Ms Reynolds</a:t>
                      </a:r>
                    </a:p>
                  </a:txBody>
                  <a:tcPr>
                    <a:solidFill>
                      <a:srgbClr val="FFE285"/>
                    </a:solidFill>
                  </a:tcPr>
                </a:tc>
                <a:tc>
                  <a:txBody>
                    <a:bodyPr/>
                    <a:lstStyle/>
                    <a:p>
                      <a:r>
                        <a:rPr lang="en-GB" sz="1400" dirty="0"/>
                        <a:t>Watching and analysing the morals of Marvel films</a:t>
                      </a:r>
                    </a:p>
                  </a:txBody>
                  <a:tcPr>
                    <a:solidFill>
                      <a:srgbClr val="FFE285"/>
                    </a:solidFill>
                  </a:tcPr>
                </a:tc>
                <a:extLst>
                  <a:ext uri="{0D108BD9-81ED-4DB2-BD59-A6C34878D82A}">
                    <a16:rowId xmlns:a16="http://schemas.microsoft.com/office/drawing/2014/main" val="1115665835"/>
                  </a:ext>
                </a:extLst>
              </a:tr>
              <a:tr h="649133">
                <a:tc>
                  <a:txBody>
                    <a:bodyPr/>
                    <a:lstStyle/>
                    <a:p>
                      <a:r>
                        <a:rPr lang="en-GB" sz="1400" dirty="0"/>
                        <a:t>Young Hope Leaders</a:t>
                      </a:r>
                    </a:p>
                  </a:txBody>
                  <a:tcPr>
                    <a:solidFill>
                      <a:srgbClr val="FFEBAB"/>
                    </a:solidFill>
                  </a:tcPr>
                </a:tc>
                <a:tc>
                  <a:txBody>
                    <a:bodyPr/>
                    <a:lstStyle/>
                    <a:p>
                      <a:r>
                        <a:rPr lang="en-GB" sz="1400" dirty="0"/>
                        <a:t>Tuesday B</a:t>
                      </a:r>
                    </a:p>
                  </a:txBody>
                  <a:tcPr>
                    <a:solidFill>
                      <a:srgbClr val="FFEBAB"/>
                    </a:solidFill>
                  </a:tcPr>
                </a:tc>
                <a:tc>
                  <a:txBody>
                    <a:bodyPr/>
                    <a:lstStyle/>
                    <a:p>
                      <a:r>
                        <a:rPr lang="en-GB" sz="1400" dirty="0"/>
                        <a:t>12.45-1.15pm</a:t>
                      </a:r>
                    </a:p>
                  </a:txBody>
                  <a:tcPr>
                    <a:solidFill>
                      <a:srgbClr val="FFEBAB"/>
                    </a:solidFill>
                  </a:tcPr>
                </a:tc>
                <a:tc>
                  <a:txBody>
                    <a:bodyPr/>
                    <a:lstStyle/>
                    <a:p>
                      <a:r>
                        <a:rPr lang="en-GB" sz="1400" dirty="0"/>
                        <a:t>Ms Reynolds</a:t>
                      </a:r>
                    </a:p>
                  </a:txBody>
                  <a:tcPr>
                    <a:solidFill>
                      <a:srgbClr val="FFEBAB"/>
                    </a:solidFill>
                  </a:tcPr>
                </a:tc>
                <a:tc>
                  <a:txBody>
                    <a:bodyPr/>
                    <a:lstStyle/>
                    <a:p>
                      <a:r>
                        <a:rPr lang="en-GB" sz="1400" dirty="0"/>
                        <a:t>Young Hope Leaders group, giving student whole school leadership opportunities </a:t>
                      </a:r>
                    </a:p>
                  </a:txBody>
                  <a:tcPr>
                    <a:solidFill>
                      <a:srgbClr val="FFEBAB"/>
                    </a:solidFill>
                  </a:tcPr>
                </a:tc>
                <a:extLst>
                  <a:ext uri="{0D108BD9-81ED-4DB2-BD59-A6C34878D82A}">
                    <a16:rowId xmlns:a16="http://schemas.microsoft.com/office/drawing/2014/main" val="3603169969"/>
                  </a:ext>
                </a:extLst>
              </a:tr>
              <a:tr h="480984">
                <a:tc>
                  <a:txBody>
                    <a:bodyPr/>
                    <a:lstStyle/>
                    <a:p>
                      <a:r>
                        <a:rPr lang="en-GB" sz="1400" dirty="0"/>
                        <a:t>Computer Science</a:t>
                      </a:r>
                    </a:p>
                  </a:txBody>
                  <a:tcPr>
                    <a:solidFill>
                      <a:srgbClr val="FFE285"/>
                    </a:solidFill>
                  </a:tcPr>
                </a:tc>
                <a:tc>
                  <a:txBody>
                    <a:bodyPr/>
                    <a:lstStyle/>
                    <a:p>
                      <a:r>
                        <a:rPr lang="en-GB" sz="1400" dirty="0"/>
                        <a:t>Wednesday</a:t>
                      </a:r>
                    </a:p>
                  </a:txBody>
                  <a:tcPr>
                    <a:solidFill>
                      <a:srgbClr val="FFE285"/>
                    </a:solidFill>
                  </a:tcPr>
                </a:tc>
                <a:tc>
                  <a:txBody>
                    <a:bodyPr/>
                    <a:lstStyle/>
                    <a:p>
                      <a:r>
                        <a:rPr lang="en-GB" sz="1400" dirty="0"/>
                        <a:t>3.30-4.30pm</a:t>
                      </a:r>
                    </a:p>
                  </a:txBody>
                  <a:tcPr>
                    <a:solidFill>
                      <a:srgbClr val="FFE285"/>
                    </a:solidFill>
                  </a:tcPr>
                </a:tc>
                <a:tc>
                  <a:txBody>
                    <a:bodyPr/>
                    <a:lstStyle/>
                    <a:p>
                      <a:r>
                        <a:rPr lang="en-GB" sz="1400" dirty="0"/>
                        <a:t>Mr Rasool</a:t>
                      </a:r>
                    </a:p>
                  </a:txBody>
                  <a:tcPr>
                    <a:solidFill>
                      <a:srgbClr val="FFE285"/>
                    </a:solidFill>
                  </a:tcPr>
                </a:tc>
                <a:tc>
                  <a:txBody>
                    <a:bodyPr/>
                    <a:lstStyle/>
                    <a:p>
                      <a:r>
                        <a:rPr lang="en-GB" sz="1400" dirty="0"/>
                        <a:t>Support sessions for Ks4 and learning workshops for Yr9 on programming</a:t>
                      </a:r>
                    </a:p>
                  </a:txBody>
                  <a:tcPr>
                    <a:solidFill>
                      <a:srgbClr val="FFE285"/>
                    </a:solidFill>
                  </a:tcPr>
                </a:tc>
                <a:extLst>
                  <a:ext uri="{0D108BD9-81ED-4DB2-BD59-A6C34878D82A}">
                    <a16:rowId xmlns:a16="http://schemas.microsoft.com/office/drawing/2014/main" val="1096263878"/>
                  </a:ext>
                </a:extLst>
              </a:tr>
              <a:tr h="408224">
                <a:tc>
                  <a:txBody>
                    <a:bodyPr/>
                    <a:lstStyle/>
                    <a:p>
                      <a:r>
                        <a:rPr lang="en-GB" sz="1400" dirty="0"/>
                        <a:t>Ks4 Spanish Speaking</a:t>
                      </a:r>
                    </a:p>
                  </a:txBody>
                  <a:tcPr>
                    <a:solidFill>
                      <a:srgbClr val="FFECAF"/>
                    </a:solidFill>
                  </a:tcPr>
                </a:tc>
                <a:tc>
                  <a:txBody>
                    <a:bodyPr/>
                    <a:lstStyle/>
                    <a:p>
                      <a:r>
                        <a:rPr lang="en-GB" sz="1400" dirty="0"/>
                        <a:t>Wednesday A</a:t>
                      </a:r>
                    </a:p>
                  </a:txBody>
                  <a:tcPr>
                    <a:solidFill>
                      <a:srgbClr val="FFECA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1.00-1.25pm</a:t>
                      </a:r>
                    </a:p>
                  </a:txBody>
                  <a:tcPr>
                    <a:solidFill>
                      <a:srgbClr val="FFECAF"/>
                    </a:solidFill>
                  </a:tcPr>
                </a:tc>
                <a:tc>
                  <a:txBody>
                    <a:bodyPr/>
                    <a:lstStyle/>
                    <a:p>
                      <a:r>
                        <a:rPr lang="en-GB" sz="1400"/>
                        <a:t>Ms Bradley</a:t>
                      </a:r>
                    </a:p>
                  </a:txBody>
                  <a:tcPr>
                    <a:solidFill>
                      <a:srgbClr val="FFECAF"/>
                    </a:solidFill>
                  </a:tcPr>
                </a:tc>
                <a:tc>
                  <a:txBody>
                    <a:bodyPr/>
                    <a:lstStyle/>
                    <a:p>
                      <a:r>
                        <a:rPr lang="en-GB" sz="1400" dirty="0"/>
                        <a:t>GCSE Spanish speaking revision</a:t>
                      </a:r>
                    </a:p>
                  </a:txBody>
                  <a:tcPr>
                    <a:solidFill>
                      <a:srgbClr val="FFECAF"/>
                    </a:solidFill>
                  </a:tcPr>
                </a:tc>
                <a:extLst>
                  <a:ext uri="{0D108BD9-81ED-4DB2-BD59-A6C34878D82A}">
                    <a16:rowId xmlns:a16="http://schemas.microsoft.com/office/drawing/2014/main" val="3085558697"/>
                  </a:ext>
                </a:extLst>
              </a:tr>
              <a:tr h="460892">
                <a:tc>
                  <a:txBody>
                    <a:bodyPr/>
                    <a:lstStyle/>
                    <a:p>
                      <a:r>
                        <a:rPr lang="en-GB" sz="1400" dirty="0"/>
                        <a:t>Ks4 Spanish Grammar</a:t>
                      </a:r>
                    </a:p>
                  </a:txBody>
                  <a:tcPr>
                    <a:solidFill>
                      <a:srgbClr val="FFE285"/>
                    </a:solidFill>
                  </a:tcPr>
                </a:tc>
                <a:tc>
                  <a:txBody>
                    <a:bodyPr/>
                    <a:lstStyle/>
                    <a:p>
                      <a:r>
                        <a:rPr lang="en-GB" sz="1400" dirty="0"/>
                        <a:t>Wednesday B</a:t>
                      </a:r>
                    </a:p>
                  </a:txBody>
                  <a:tcPr>
                    <a:solidFill>
                      <a:srgbClr val="FFE285"/>
                    </a:solidFill>
                  </a:tcPr>
                </a:tc>
                <a:tc>
                  <a:txBody>
                    <a:bodyPr/>
                    <a:lstStyle/>
                    <a:p>
                      <a:r>
                        <a:rPr lang="en-GB" sz="1400"/>
                        <a:t>1.00-1.25pm</a:t>
                      </a:r>
                    </a:p>
                  </a:txBody>
                  <a:tcPr>
                    <a:solidFill>
                      <a:srgbClr val="FFE285"/>
                    </a:solidFill>
                  </a:tcPr>
                </a:tc>
                <a:tc>
                  <a:txBody>
                    <a:bodyPr/>
                    <a:lstStyle/>
                    <a:p>
                      <a:r>
                        <a:rPr lang="en-GB" sz="1400"/>
                        <a:t>Ms Badley</a:t>
                      </a:r>
                    </a:p>
                  </a:txBody>
                  <a:tcPr>
                    <a:solidFill>
                      <a:srgbClr val="FFE285"/>
                    </a:solidFill>
                  </a:tcPr>
                </a:tc>
                <a:tc>
                  <a:txBody>
                    <a:bodyPr/>
                    <a:lstStyle/>
                    <a:p>
                      <a:r>
                        <a:rPr lang="en-GB" sz="1400" dirty="0"/>
                        <a:t>GCSE Spanish grammar revision</a:t>
                      </a:r>
                    </a:p>
                  </a:txBody>
                  <a:tcPr>
                    <a:solidFill>
                      <a:srgbClr val="FFE285"/>
                    </a:solidFill>
                  </a:tcPr>
                </a:tc>
                <a:extLst>
                  <a:ext uri="{0D108BD9-81ED-4DB2-BD59-A6C34878D82A}">
                    <a16:rowId xmlns:a16="http://schemas.microsoft.com/office/drawing/2014/main" val="2321860238"/>
                  </a:ext>
                </a:extLst>
              </a:tr>
              <a:tr h="649133">
                <a:tc>
                  <a:txBody>
                    <a:bodyPr/>
                    <a:lstStyle/>
                    <a:p>
                      <a:r>
                        <a:rPr lang="en-GB" sz="1400"/>
                        <a:t>GCSE PE Development</a:t>
                      </a:r>
                    </a:p>
                  </a:txBody>
                  <a:tcPr>
                    <a:solidFill>
                      <a:srgbClr val="FFECAF"/>
                    </a:solidFill>
                  </a:tcPr>
                </a:tc>
                <a:tc>
                  <a:txBody>
                    <a:bodyPr/>
                    <a:lstStyle/>
                    <a:p>
                      <a:r>
                        <a:rPr lang="en-GB" sz="1400" dirty="0"/>
                        <a:t>Wednesday</a:t>
                      </a:r>
                    </a:p>
                  </a:txBody>
                  <a:tcPr>
                    <a:solidFill>
                      <a:srgbClr val="FFECAF"/>
                    </a:solidFill>
                  </a:tcPr>
                </a:tc>
                <a:tc>
                  <a:txBody>
                    <a:bodyPr/>
                    <a:lstStyle/>
                    <a:p>
                      <a:r>
                        <a:rPr lang="en-GB" sz="1400"/>
                        <a:t>1.00-1.125pm</a:t>
                      </a:r>
                    </a:p>
                  </a:txBody>
                  <a:tcPr>
                    <a:solidFill>
                      <a:srgbClr val="FFECAF"/>
                    </a:solidFill>
                  </a:tcPr>
                </a:tc>
                <a:tc>
                  <a:txBody>
                    <a:bodyPr/>
                    <a:lstStyle/>
                    <a:p>
                      <a:r>
                        <a:rPr lang="en-GB" sz="1400" dirty="0"/>
                        <a:t>Miss Wain-Hobson</a:t>
                      </a:r>
                    </a:p>
                  </a:txBody>
                  <a:tcPr>
                    <a:solidFill>
                      <a:srgbClr val="FFECAF"/>
                    </a:solidFill>
                  </a:tcPr>
                </a:tc>
                <a:tc>
                  <a:txBody>
                    <a:bodyPr/>
                    <a:lstStyle/>
                    <a:p>
                      <a:r>
                        <a:rPr lang="en-GB" sz="1400" dirty="0"/>
                        <a:t>GCSE PE development sessions to discuss theory topics in more detail. There will also be an opportunity to update and improve PEP. ICT2</a:t>
                      </a:r>
                    </a:p>
                  </a:txBody>
                  <a:tcPr>
                    <a:solidFill>
                      <a:srgbClr val="FFECAF"/>
                    </a:solidFill>
                  </a:tcPr>
                </a:tc>
                <a:extLst>
                  <a:ext uri="{0D108BD9-81ED-4DB2-BD59-A6C34878D82A}">
                    <a16:rowId xmlns:a16="http://schemas.microsoft.com/office/drawing/2014/main" val="264864773"/>
                  </a:ext>
                </a:extLst>
              </a:tr>
              <a:tr h="454253">
                <a:tc>
                  <a:txBody>
                    <a:bodyPr/>
                    <a:lstStyle/>
                    <a:p>
                      <a:r>
                        <a:rPr lang="en-GB" sz="1400"/>
                        <a:t>Textiles GCSE </a:t>
                      </a:r>
                    </a:p>
                  </a:txBody>
                  <a:tcPr>
                    <a:solidFill>
                      <a:srgbClr val="FFE285"/>
                    </a:solidFill>
                  </a:tcPr>
                </a:tc>
                <a:tc>
                  <a:txBody>
                    <a:bodyPr/>
                    <a:lstStyle/>
                    <a:p>
                      <a:r>
                        <a:rPr lang="en-GB" sz="1400" dirty="0"/>
                        <a:t>Wednesday </a:t>
                      </a:r>
                    </a:p>
                  </a:txBody>
                  <a:tcPr>
                    <a:solidFill>
                      <a:srgbClr val="FFE285"/>
                    </a:solidFill>
                  </a:tcPr>
                </a:tc>
                <a:tc>
                  <a:txBody>
                    <a:bodyPr/>
                    <a:lstStyle/>
                    <a:p>
                      <a:r>
                        <a:rPr lang="en-GB" sz="1400" dirty="0"/>
                        <a:t>1.00-1.25</a:t>
                      </a:r>
                    </a:p>
                  </a:txBody>
                  <a:tcPr>
                    <a:solidFill>
                      <a:srgbClr val="FFE285"/>
                    </a:solidFill>
                  </a:tcPr>
                </a:tc>
                <a:tc>
                  <a:txBody>
                    <a:bodyPr/>
                    <a:lstStyle/>
                    <a:p>
                      <a:r>
                        <a:rPr lang="en-GB" sz="1400" dirty="0"/>
                        <a:t>Ms Nicklin</a:t>
                      </a:r>
                    </a:p>
                  </a:txBody>
                  <a:tcPr>
                    <a:solidFill>
                      <a:srgbClr val="FFE285"/>
                    </a:solidFill>
                  </a:tcPr>
                </a:tc>
                <a:tc>
                  <a:txBody>
                    <a:bodyPr/>
                    <a:lstStyle/>
                    <a:p>
                      <a:r>
                        <a:rPr lang="en-GB" sz="1400" dirty="0"/>
                        <a:t>GCSE Textiles support</a:t>
                      </a:r>
                    </a:p>
                  </a:txBody>
                  <a:tcPr>
                    <a:solidFill>
                      <a:srgbClr val="FFE285"/>
                    </a:solidFill>
                  </a:tcPr>
                </a:tc>
                <a:extLst>
                  <a:ext uri="{0D108BD9-81ED-4DB2-BD59-A6C34878D82A}">
                    <a16:rowId xmlns:a16="http://schemas.microsoft.com/office/drawing/2014/main" val="2958472987"/>
                  </a:ext>
                </a:extLst>
              </a:tr>
            </a:tbl>
          </a:graphicData>
        </a:graphic>
      </p:graphicFrame>
      <p:sp>
        <p:nvSpPr>
          <p:cNvPr id="5" name="Title 1">
            <a:extLst>
              <a:ext uri="{FF2B5EF4-FFF2-40B4-BE49-F238E27FC236}">
                <a16:creationId xmlns:a16="http://schemas.microsoft.com/office/drawing/2014/main" id="{E50E6A6E-BC44-C5AC-CA6C-000E5D69207C}"/>
              </a:ext>
            </a:extLst>
          </p:cNvPr>
          <p:cNvSpPr txBox="1">
            <a:spLocks/>
          </p:cNvSpPr>
          <p:nvPr/>
        </p:nvSpPr>
        <p:spPr>
          <a:xfrm>
            <a:off x="958119" y="-113352"/>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800" dirty="0"/>
              <a:t>Further Learning Opportunities</a:t>
            </a:r>
          </a:p>
        </p:txBody>
      </p:sp>
      <p:pic>
        <p:nvPicPr>
          <p:cNvPr id="3" name="Graphic 2" descr="Covid-19 outline">
            <a:extLst>
              <a:ext uri="{FF2B5EF4-FFF2-40B4-BE49-F238E27FC236}">
                <a16:creationId xmlns:a16="http://schemas.microsoft.com/office/drawing/2014/main" id="{88CBE3E7-3A67-AE4C-07B0-0E95F4EDF79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40479" y="64007"/>
            <a:ext cx="832893" cy="832893"/>
          </a:xfrm>
          <a:prstGeom prst="rect">
            <a:avLst/>
          </a:prstGeom>
        </p:spPr>
      </p:pic>
      <p:pic>
        <p:nvPicPr>
          <p:cNvPr id="7" name="Graphic 6" descr="Alterations &amp; Tailoring outline">
            <a:extLst>
              <a:ext uri="{FF2B5EF4-FFF2-40B4-BE49-F238E27FC236}">
                <a16:creationId xmlns:a16="http://schemas.microsoft.com/office/drawing/2014/main" id="{BBD4534B-7E1A-4BF6-CBF8-54F76A18E86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333368" y="21921"/>
            <a:ext cx="832893" cy="832893"/>
          </a:xfrm>
          <a:prstGeom prst="rect">
            <a:avLst/>
          </a:prstGeom>
        </p:spPr>
      </p:pic>
      <p:pic>
        <p:nvPicPr>
          <p:cNvPr id="6" name="Graphic 5" descr="Blueprint outline">
            <a:extLst>
              <a:ext uri="{FF2B5EF4-FFF2-40B4-BE49-F238E27FC236}">
                <a16:creationId xmlns:a16="http://schemas.microsoft.com/office/drawing/2014/main" id="{79224437-0D93-04CB-906A-00B16662448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58240" y="21921"/>
            <a:ext cx="826008" cy="826008"/>
          </a:xfrm>
          <a:prstGeom prst="rect">
            <a:avLst/>
          </a:prstGeom>
        </p:spPr>
      </p:pic>
      <p:pic>
        <p:nvPicPr>
          <p:cNvPr id="10" name="Graphic 9" descr="Iceberg outline">
            <a:extLst>
              <a:ext uri="{FF2B5EF4-FFF2-40B4-BE49-F238E27FC236}">
                <a16:creationId xmlns:a16="http://schemas.microsoft.com/office/drawing/2014/main" id="{8FE118AF-1355-0E6B-71DD-4769EC23CB0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1303370" y="58482"/>
            <a:ext cx="763388" cy="763388"/>
          </a:xfrm>
          <a:prstGeom prst="rect">
            <a:avLst/>
          </a:prstGeom>
        </p:spPr>
      </p:pic>
    </p:spTree>
    <p:extLst>
      <p:ext uri="{BB962C8B-B14F-4D97-AF65-F5344CB8AC3E}">
        <p14:creationId xmlns:p14="http://schemas.microsoft.com/office/powerpoint/2010/main" val="11644226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4099398-77A4-163E-42E3-83FB5C2E32B7}"/>
              </a:ext>
            </a:extLst>
          </p:cNvPr>
          <p:cNvSpPr txBox="1">
            <a:spLocks/>
          </p:cNvSpPr>
          <p:nvPr/>
        </p:nvSpPr>
        <p:spPr>
          <a:xfrm>
            <a:off x="838198" y="-100889"/>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800" dirty="0"/>
              <a:t>Further Learning Opportunities</a:t>
            </a:r>
          </a:p>
        </p:txBody>
      </p:sp>
      <p:pic>
        <p:nvPicPr>
          <p:cNvPr id="5" name="Graphic 4" descr="Covid-19 outline">
            <a:extLst>
              <a:ext uri="{FF2B5EF4-FFF2-40B4-BE49-F238E27FC236}">
                <a16:creationId xmlns:a16="http://schemas.microsoft.com/office/drawing/2014/main" id="{15268EF3-29AF-12CE-8637-5716F8A02AC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40479" y="64007"/>
            <a:ext cx="832893" cy="832893"/>
          </a:xfrm>
          <a:prstGeom prst="rect">
            <a:avLst/>
          </a:prstGeom>
        </p:spPr>
      </p:pic>
      <p:pic>
        <p:nvPicPr>
          <p:cNvPr id="6" name="Graphic 5" descr="Alterations &amp; Tailoring outline">
            <a:extLst>
              <a:ext uri="{FF2B5EF4-FFF2-40B4-BE49-F238E27FC236}">
                <a16:creationId xmlns:a16="http://schemas.microsoft.com/office/drawing/2014/main" id="{B85E5641-0FBF-446C-9F80-06D199A2504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333368" y="21921"/>
            <a:ext cx="832893" cy="832893"/>
          </a:xfrm>
          <a:prstGeom prst="rect">
            <a:avLst/>
          </a:prstGeom>
        </p:spPr>
      </p:pic>
      <p:pic>
        <p:nvPicPr>
          <p:cNvPr id="7" name="Graphic 6" descr="Blueprint outline">
            <a:extLst>
              <a:ext uri="{FF2B5EF4-FFF2-40B4-BE49-F238E27FC236}">
                <a16:creationId xmlns:a16="http://schemas.microsoft.com/office/drawing/2014/main" id="{5A28996C-B09B-C557-7138-753453A0D43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58240" y="21921"/>
            <a:ext cx="826008" cy="826008"/>
          </a:xfrm>
          <a:prstGeom prst="rect">
            <a:avLst/>
          </a:prstGeom>
        </p:spPr>
      </p:pic>
      <p:pic>
        <p:nvPicPr>
          <p:cNvPr id="8" name="Graphic 7" descr="Iceberg outline">
            <a:extLst>
              <a:ext uri="{FF2B5EF4-FFF2-40B4-BE49-F238E27FC236}">
                <a16:creationId xmlns:a16="http://schemas.microsoft.com/office/drawing/2014/main" id="{678E0347-A356-C5F5-E593-2601E9A16505}"/>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1303370" y="58482"/>
            <a:ext cx="763388" cy="763388"/>
          </a:xfrm>
          <a:prstGeom prst="rect">
            <a:avLst/>
          </a:prstGeom>
        </p:spPr>
      </p:pic>
      <p:graphicFrame>
        <p:nvGraphicFramePr>
          <p:cNvPr id="9" name="Table 8">
            <a:extLst>
              <a:ext uri="{FF2B5EF4-FFF2-40B4-BE49-F238E27FC236}">
                <a16:creationId xmlns:a16="http://schemas.microsoft.com/office/drawing/2014/main" id="{2BE5C658-F750-1BA7-1EB7-5E470BAAD8F4}"/>
              </a:ext>
            </a:extLst>
          </p:cNvPr>
          <p:cNvGraphicFramePr>
            <a:graphicFrameLocks noGrp="1"/>
          </p:cNvGraphicFramePr>
          <p:nvPr>
            <p:extLst>
              <p:ext uri="{D42A27DB-BD31-4B8C-83A1-F6EECF244321}">
                <p14:modId xmlns:p14="http://schemas.microsoft.com/office/powerpoint/2010/main" val="3946197218"/>
              </p:ext>
            </p:extLst>
          </p:nvPr>
        </p:nvGraphicFramePr>
        <p:xfrm>
          <a:off x="140477" y="1170121"/>
          <a:ext cx="11911043" cy="4169967"/>
        </p:xfrm>
        <a:graphic>
          <a:graphicData uri="http://schemas.openxmlformats.org/drawingml/2006/table">
            <a:tbl>
              <a:tblPr firstRow="1" bandRow="1">
                <a:tableStyleId>{7DF18680-E054-41AD-8BC1-D1AEF772440D}</a:tableStyleId>
              </a:tblPr>
              <a:tblGrid>
                <a:gridCol w="1858122">
                  <a:extLst>
                    <a:ext uri="{9D8B030D-6E8A-4147-A177-3AD203B41FA5}">
                      <a16:colId xmlns:a16="http://schemas.microsoft.com/office/drawing/2014/main" val="3181233399"/>
                    </a:ext>
                  </a:extLst>
                </a:gridCol>
                <a:gridCol w="1268526">
                  <a:extLst>
                    <a:ext uri="{9D8B030D-6E8A-4147-A177-3AD203B41FA5}">
                      <a16:colId xmlns:a16="http://schemas.microsoft.com/office/drawing/2014/main" val="1157972891"/>
                    </a:ext>
                  </a:extLst>
                </a:gridCol>
                <a:gridCol w="1295326">
                  <a:extLst>
                    <a:ext uri="{9D8B030D-6E8A-4147-A177-3AD203B41FA5}">
                      <a16:colId xmlns:a16="http://schemas.microsoft.com/office/drawing/2014/main" val="2595282275"/>
                    </a:ext>
                  </a:extLst>
                </a:gridCol>
                <a:gridCol w="1572258">
                  <a:extLst>
                    <a:ext uri="{9D8B030D-6E8A-4147-A177-3AD203B41FA5}">
                      <a16:colId xmlns:a16="http://schemas.microsoft.com/office/drawing/2014/main" val="4064373204"/>
                    </a:ext>
                  </a:extLst>
                </a:gridCol>
                <a:gridCol w="5916811">
                  <a:extLst>
                    <a:ext uri="{9D8B030D-6E8A-4147-A177-3AD203B41FA5}">
                      <a16:colId xmlns:a16="http://schemas.microsoft.com/office/drawing/2014/main" val="2302890207"/>
                    </a:ext>
                  </a:extLst>
                </a:gridCol>
              </a:tblGrid>
              <a:tr h="641949">
                <a:tc>
                  <a:txBody>
                    <a:bodyPr/>
                    <a:lstStyle/>
                    <a:p>
                      <a:r>
                        <a:rPr lang="en-GB" sz="1900" dirty="0"/>
                        <a:t>Session</a:t>
                      </a:r>
                    </a:p>
                  </a:txBody>
                  <a:tcPr>
                    <a:solidFill>
                      <a:srgbClr val="FFC000"/>
                    </a:solidFill>
                  </a:tcPr>
                </a:tc>
                <a:tc>
                  <a:txBody>
                    <a:bodyPr/>
                    <a:lstStyle/>
                    <a:p>
                      <a:r>
                        <a:rPr lang="en-GB" sz="1900" dirty="0"/>
                        <a:t>Day</a:t>
                      </a:r>
                    </a:p>
                  </a:txBody>
                  <a:tcPr>
                    <a:solidFill>
                      <a:srgbClr val="FFC000"/>
                    </a:solidFill>
                  </a:tcPr>
                </a:tc>
                <a:tc>
                  <a:txBody>
                    <a:bodyPr/>
                    <a:lstStyle/>
                    <a:p>
                      <a:r>
                        <a:rPr lang="en-GB" sz="1900"/>
                        <a:t>Time</a:t>
                      </a:r>
                    </a:p>
                  </a:txBody>
                  <a:tcPr>
                    <a:solidFill>
                      <a:srgbClr val="FFC000"/>
                    </a:solidFill>
                  </a:tcPr>
                </a:tc>
                <a:tc>
                  <a:txBody>
                    <a:bodyPr/>
                    <a:lstStyle/>
                    <a:p>
                      <a:r>
                        <a:rPr lang="en-GB" sz="1900"/>
                        <a:t>Teacher</a:t>
                      </a:r>
                    </a:p>
                  </a:txBody>
                  <a:tcPr>
                    <a:solidFill>
                      <a:srgbClr val="FFC000"/>
                    </a:solidFill>
                  </a:tcPr>
                </a:tc>
                <a:tc>
                  <a:txBody>
                    <a:bodyPr/>
                    <a:lstStyle/>
                    <a:p>
                      <a:r>
                        <a:rPr lang="en-GB" sz="1900" dirty="0"/>
                        <a:t>Description</a:t>
                      </a:r>
                    </a:p>
                  </a:txBody>
                  <a:tcPr>
                    <a:solidFill>
                      <a:srgbClr val="FFC000"/>
                    </a:solidFill>
                  </a:tcPr>
                </a:tc>
                <a:extLst>
                  <a:ext uri="{0D108BD9-81ED-4DB2-BD59-A6C34878D82A}">
                    <a16:rowId xmlns:a16="http://schemas.microsoft.com/office/drawing/2014/main" val="1224907228"/>
                  </a:ext>
                </a:extLst>
              </a:tr>
              <a:tr h="607171">
                <a:tc>
                  <a:txBody>
                    <a:bodyPr/>
                    <a:lstStyle/>
                    <a:p>
                      <a:r>
                        <a:rPr lang="en-GB" sz="1400" dirty="0"/>
                        <a:t>Yr10 GCSE German</a:t>
                      </a:r>
                    </a:p>
                  </a:txBody>
                  <a:tcPr>
                    <a:solidFill>
                      <a:srgbClr val="FFEBAB"/>
                    </a:solidFill>
                  </a:tcPr>
                </a:tc>
                <a:tc>
                  <a:txBody>
                    <a:bodyPr/>
                    <a:lstStyle/>
                    <a:p>
                      <a:r>
                        <a:rPr lang="en-GB" sz="1400" dirty="0"/>
                        <a:t>Wednesday</a:t>
                      </a:r>
                    </a:p>
                  </a:txBody>
                  <a:tcPr>
                    <a:solidFill>
                      <a:srgbClr val="FFEBAB"/>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1.00-1.25pm</a:t>
                      </a:r>
                    </a:p>
                  </a:txBody>
                  <a:tcPr>
                    <a:solidFill>
                      <a:srgbClr val="FFEBAB"/>
                    </a:solidFill>
                  </a:tcPr>
                </a:tc>
                <a:tc>
                  <a:txBody>
                    <a:bodyPr/>
                    <a:lstStyle/>
                    <a:p>
                      <a:r>
                        <a:rPr lang="en-GB" sz="1400" dirty="0"/>
                        <a:t>Ms </a:t>
                      </a:r>
                      <a:r>
                        <a:rPr lang="en-GB" sz="1400"/>
                        <a:t>Powis</a:t>
                      </a:r>
                      <a:endParaRPr lang="en-GB" sz="1400" dirty="0"/>
                    </a:p>
                  </a:txBody>
                  <a:tcPr>
                    <a:solidFill>
                      <a:srgbClr val="FFEBAB"/>
                    </a:solidFill>
                  </a:tcPr>
                </a:tc>
                <a:tc>
                  <a:txBody>
                    <a:bodyPr/>
                    <a:lstStyle/>
                    <a:p>
                      <a:r>
                        <a:rPr lang="en-GB" sz="1400" dirty="0"/>
                        <a:t>Yr10 German Revision</a:t>
                      </a:r>
                    </a:p>
                  </a:txBody>
                  <a:tcPr>
                    <a:solidFill>
                      <a:srgbClr val="FFEBAB"/>
                    </a:solidFill>
                  </a:tcPr>
                </a:tc>
                <a:extLst>
                  <a:ext uri="{0D108BD9-81ED-4DB2-BD59-A6C34878D82A}">
                    <a16:rowId xmlns:a16="http://schemas.microsoft.com/office/drawing/2014/main" val="1697708680"/>
                  </a:ext>
                </a:extLst>
              </a:tr>
              <a:tr h="607171">
                <a:tc>
                  <a:txBody>
                    <a:bodyPr/>
                    <a:lstStyle/>
                    <a:p>
                      <a:r>
                        <a:rPr lang="en-GB" sz="1400" dirty="0"/>
                        <a:t>Art GCSE Club</a:t>
                      </a:r>
                    </a:p>
                  </a:txBody>
                  <a:tcPr>
                    <a:solidFill>
                      <a:srgbClr val="FFEBAB"/>
                    </a:solidFill>
                  </a:tcPr>
                </a:tc>
                <a:tc>
                  <a:txBody>
                    <a:bodyPr/>
                    <a:lstStyle/>
                    <a:p>
                      <a:r>
                        <a:rPr lang="en-GB" sz="1400" dirty="0"/>
                        <a:t>Thursday</a:t>
                      </a:r>
                    </a:p>
                  </a:txBody>
                  <a:tcPr>
                    <a:solidFill>
                      <a:srgbClr val="FFEBAB"/>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1.00-1.25pm</a:t>
                      </a:r>
                    </a:p>
                  </a:txBody>
                  <a:tcPr>
                    <a:solidFill>
                      <a:srgbClr val="FFEBAB"/>
                    </a:solidFill>
                  </a:tcPr>
                </a:tc>
                <a:tc>
                  <a:txBody>
                    <a:bodyPr/>
                    <a:lstStyle/>
                    <a:p>
                      <a:r>
                        <a:rPr lang="en-GB" sz="1400" dirty="0"/>
                        <a:t>Ms Nicklin</a:t>
                      </a:r>
                    </a:p>
                  </a:txBody>
                  <a:tcPr>
                    <a:solidFill>
                      <a:srgbClr val="FFEBAB"/>
                    </a:solidFill>
                  </a:tcPr>
                </a:tc>
                <a:tc>
                  <a:txBody>
                    <a:bodyPr/>
                    <a:lstStyle/>
                    <a:p>
                      <a:r>
                        <a:rPr lang="en-GB" sz="1400" dirty="0"/>
                        <a:t>GCSE Art support</a:t>
                      </a:r>
                    </a:p>
                  </a:txBody>
                  <a:tcPr>
                    <a:solidFill>
                      <a:srgbClr val="FFEBAB"/>
                    </a:solidFill>
                  </a:tcPr>
                </a:tc>
                <a:extLst>
                  <a:ext uri="{0D108BD9-81ED-4DB2-BD59-A6C34878D82A}">
                    <a16:rowId xmlns:a16="http://schemas.microsoft.com/office/drawing/2014/main" val="1878066589"/>
                  </a:ext>
                </a:extLst>
              </a:tr>
              <a:tr h="449896">
                <a:tc>
                  <a:txBody>
                    <a:bodyPr/>
                    <a:lstStyle/>
                    <a:p>
                      <a:r>
                        <a:rPr lang="en-GB" sz="1400" err="1"/>
                        <a:t>Medsoc</a:t>
                      </a:r>
                      <a:endParaRPr lang="en-GB" sz="1400"/>
                    </a:p>
                  </a:txBody>
                  <a:tcPr>
                    <a:solidFill>
                      <a:srgbClr val="FFE285"/>
                    </a:solidFill>
                  </a:tcPr>
                </a:tc>
                <a:tc>
                  <a:txBody>
                    <a:bodyPr/>
                    <a:lstStyle/>
                    <a:p>
                      <a:r>
                        <a:rPr lang="en-GB" sz="1400" dirty="0"/>
                        <a:t>Thursday</a:t>
                      </a:r>
                    </a:p>
                  </a:txBody>
                  <a:tcPr>
                    <a:solidFill>
                      <a:srgbClr val="FFE285"/>
                    </a:solidFill>
                  </a:tcPr>
                </a:tc>
                <a:tc>
                  <a:txBody>
                    <a:bodyPr/>
                    <a:lstStyle/>
                    <a:p>
                      <a:r>
                        <a:rPr lang="en-GB" sz="1400"/>
                        <a:t>12.40-1.20pm</a:t>
                      </a:r>
                    </a:p>
                  </a:txBody>
                  <a:tcPr>
                    <a:solidFill>
                      <a:srgbClr val="FFE285"/>
                    </a:solidFill>
                  </a:tcPr>
                </a:tc>
                <a:tc>
                  <a:txBody>
                    <a:bodyPr/>
                    <a:lstStyle/>
                    <a:p>
                      <a:r>
                        <a:rPr lang="en-GB" sz="1400"/>
                        <a:t>Mr Taylor</a:t>
                      </a:r>
                    </a:p>
                  </a:txBody>
                  <a:tcPr>
                    <a:solidFill>
                      <a:srgbClr val="FFE285"/>
                    </a:solidFill>
                  </a:tcPr>
                </a:tc>
                <a:tc>
                  <a:txBody>
                    <a:bodyPr/>
                    <a:lstStyle/>
                    <a:p>
                      <a:r>
                        <a:rPr lang="en-GB" sz="1400" dirty="0"/>
                        <a:t>Preparation for any student wishing to apply to medical school</a:t>
                      </a:r>
                    </a:p>
                  </a:txBody>
                  <a:tcPr>
                    <a:solidFill>
                      <a:srgbClr val="FFE285"/>
                    </a:solidFill>
                  </a:tcPr>
                </a:tc>
                <a:extLst>
                  <a:ext uri="{0D108BD9-81ED-4DB2-BD59-A6C34878D82A}">
                    <a16:rowId xmlns:a16="http://schemas.microsoft.com/office/drawing/2014/main" val="39580062"/>
                  </a:ext>
                </a:extLst>
              </a:tr>
              <a:tr h="696960">
                <a:tc>
                  <a:txBody>
                    <a:bodyPr/>
                    <a:lstStyle/>
                    <a:p>
                      <a:r>
                        <a:rPr lang="en-GB" sz="1400"/>
                        <a:t>STEM Club</a:t>
                      </a:r>
                    </a:p>
                  </a:txBody>
                  <a:tcPr>
                    <a:solidFill>
                      <a:srgbClr val="FFEBAB"/>
                    </a:solidFill>
                  </a:tcPr>
                </a:tc>
                <a:tc>
                  <a:txBody>
                    <a:bodyPr/>
                    <a:lstStyle/>
                    <a:p>
                      <a:r>
                        <a:rPr lang="en-GB" sz="1400"/>
                        <a:t>Thursday</a:t>
                      </a:r>
                    </a:p>
                  </a:txBody>
                  <a:tcPr>
                    <a:solidFill>
                      <a:srgbClr val="FFEBAB"/>
                    </a:solidFill>
                  </a:tcPr>
                </a:tc>
                <a:tc>
                  <a:txBody>
                    <a:bodyPr/>
                    <a:lstStyle/>
                    <a:p>
                      <a:r>
                        <a:rPr lang="en-GB" sz="1400"/>
                        <a:t>1.00-1.20pm</a:t>
                      </a:r>
                    </a:p>
                  </a:txBody>
                  <a:tcPr>
                    <a:solidFill>
                      <a:srgbClr val="FFEBAB"/>
                    </a:solidFill>
                  </a:tcPr>
                </a:tc>
                <a:tc>
                  <a:txBody>
                    <a:bodyPr/>
                    <a:lstStyle/>
                    <a:p>
                      <a:r>
                        <a:rPr lang="en-GB" sz="1400" dirty="0"/>
                        <a:t>Science staff</a:t>
                      </a:r>
                    </a:p>
                  </a:txBody>
                  <a:tcPr>
                    <a:solidFill>
                      <a:srgbClr val="FFEBAB"/>
                    </a:solidFill>
                  </a:tcPr>
                </a:tc>
                <a:tc>
                  <a:txBody>
                    <a:bodyPr/>
                    <a:lstStyle/>
                    <a:p>
                      <a:r>
                        <a:rPr lang="en-GB" sz="1400" dirty="0"/>
                        <a:t>Science, technology, engineering and maths club. The focus is scientific experiments for this club</a:t>
                      </a:r>
                    </a:p>
                  </a:txBody>
                  <a:tcPr>
                    <a:solidFill>
                      <a:srgbClr val="FFEBAB"/>
                    </a:solidFill>
                  </a:tcPr>
                </a:tc>
                <a:extLst>
                  <a:ext uri="{0D108BD9-81ED-4DB2-BD59-A6C34878D82A}">
                    <a16:rowId xmlns:a16="http://schemas.microsoft.com/office/drawing/2014/main" val="2134522337"/>
                  </a:ext>
                </a:extLst>
              </a:tr>
              <a:tr h="696960">
                <a:tc>
                  <a:txBody>
                    <a:bodyPr/>
                    <a:lstStyle/>
                    <a:p>
                      <a:r>
                        <a:rPr lang="en-GB" sz="1400" dirty="0"/>
                        <a:t>Yr11 GCSE Science Revision</a:t>
                      </a:r>
                    </a:p>
                  </a:txBody>
                  <a:tcPr>
                    <a:solidFill>
                      <a:srgbClr val="FFE285"/>
                    </a:solidFill>
                  </a:tcPr>
                </a:tc>
                <a:tc>
                  <a:txBody>
                    <a:bodyPr/>
                    <a:lstStyle/>
                    <a:p>
                      <a:r>
                        <a:rPr lang="en-GB" sz="1400" dirty="0"/>
                        <a:t>Thursday</a:t>
                      </a:r>
                    </a:p>
                  </a:txBody>
                  <a:tcPr>
                    <a:solidFill>
                      <a:srgbClr val="FFE285"/>
                    </a:solidFill>
                  </a:tcPr>
                </a:tc>
                <a:tc>
                  <a:txBody>
                    <a:bodyPr/>
                    <a:lstStyle/>
                    <a:p>
                      <a:r>
                        <a:rPr lang="en-GB" sz="1400" dirty="0"/>
                        <a:t>3.30-4.30pm</a:t>
                      </a:r>
                    </a:p>
                  </a:txBody>
                  <a:tcPr>
                    <a:solidFill>
                      <a:srgbClr val="FFE285"/>
                    </a:solidFill>
                  </a:tcPr>
                </a:tc>
                <a:tc>
                  <a:txBody>
                    <a:bodyPr/>
                    <a:lstStyle/>
                    <a:p>
                      <a:r>
                        <a:rPr lang="en-GB" sz="1400" dirty="0"/>
                        <a:t>Science staff</a:t>
                      </a:r>
                    </a:p>
                  </a:txBody>
                  <a:tcPr>
                    <a:solidFill>
                      <a:srgbClr val="FFE285"/>
                    </a:solidFill>
                  </a:tcPr>
                </a:tc>
                <a:tc>
                  <a:txBody>
                    <a:bodyPr/>
                    <a:lstStyle/>
                    <a:p>
                      <a:r>
                        <a:rPr lang="en-GB" sz="1400" dirty="0"/>
                        <a:t>GCSE science revision for biology, chemistry and physics</a:t>
                      </a:r>
                    </a:p>
                  </a:txBody>
                  <a:tcPr>
                    <a:solidFill>
                      <a:srgbClr val="FFE285"/>
                    </a:solidFill>
                  </a:tcPr>
                </a:tc>
                <a:extLst>
                  <a:ext uri="{0D108BD9-81ED-4DB2-BD59-A6C34878D82A}">
                    <a16:rowId xmlns:a16="http://schemas.microsoft.com/office/drawing/2014/main" val="1115665835"/>
                  </a:ext>
                </a:extLst>
              </a:tr>
              <a:tr h="469860">
                <a:tc>
                  <a:txBody>
                    <a:bodyPr/>
                    <a:lstStyle/>
                    <a:p>
                      <a:r>
                        <a:rPr lang="en-GB" sz="1400" dirty="0"/>
                        <a:t>GCSE Ancient History </a:t>
                      </a:r>
                    </a:p>
                  </a:txBody>
                  <a:tcPr>
                    <a:solidFill>
                      <a:srgbClr val="FFEBAB"/>
                    </a:solidFill>
                  </a:tcPr>
                </a:tc>
                <a:tc>
                  <a:txBody>
                    <a:bodyPr/>
                    <a:lstStyle/>
                    <a:p>
                      <a:r>
                        <a:rPr lang="en-GB" sz="1400"/>
                        <a:t>Friday</a:t>
                      </a:r>
                    </a:p>
                  </a:txBody>
                  <a:tcPr>
                    <a:solidFill>
                      <a:srgbClr val="FFEBAB"/>
                    </a:solidFill>
                  </a:tcPr>
                </a:tc>
                <a:tc>
                  <a:txBody>
                    <a:bodyPr/>
                    <a:lstStyle/>
                    <a:p>
                      <a:r>
                        <a:rPr lang="en-GB" sz="1400"/>
                        <a:t>1.00-1.25pm</a:t>
                      </a:r>
                    </a:p>
                  </a:txBody>
                  <a:tcPr>
                    <a:solidFill>
                      <a:srgbClr val="FFEBAB"/>
                    </a:solidFill>
                  </a:tcPr>
                </a:tc>
                <a:tc>
                  <a:txBody>
                    <a:bodyPr/>
                    <a:lstStyle/>
                    <a:p>
                      <a:r>
                        <a:rPr lang="en-GB" sz="1400" dirty="0"/>
                        <a:t>Ms Rourke</a:t>
                      </a:r>
                    </a:p>
                  </a:txBody>
                  <a:tcPr>
                    <a:solidFill>
                      <a:srgbClr val="FFEBAB"/>
                    </a:solidFill>
                  </a:tcPr>
                </a:tc>
                <a:tc>
                  <a:txBody>
                    <a:bodyPr/>
                    <a:lstStyle/>
                    <a:p>
                      <a:r>
                        <a:rPr lang="en-GB" sz="1400" dirty="0"/>
                        <a:t>Self-study GCSE in ancient history for KS4 students</a:t>
                      </a:r>
                    </a:p>
                  </a:txBody>
                  <a:tcPr>
                    <a:solidFill>
                      <a:srgbClr val="FFEBAB"/>
                    </a:solidFill>
                  </a:tcPr>
                </a:tc>
                <a:extLst>
                  <a:ext uri="{0D108BD9-81ED-4DB2-BD59-A6C34878D82A}">
                    <a16:rowId xmlns:a16="http://schemas.microsoft.com/office/drawing/2014/main" val="3603169969"/>
                  </a:ext>
                </a:extLst>
              </a:tr>
            </a:tbl>
          </a:graphicData>
        </a:graphic>
      </p:graphicFrame>
    </p:spTree>
    <p:extLst>
      <p:ext uri="{BB962C8B-B14F-4D97-AF65-F5344CB8AC3E}">
        <p14:creationId xmlns:p14="http://schemas.microsoft.com/office/powerpoint/2010/main" val="32573531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080B5-2020-81F3-BF55-BD69BDC9B0F8}"/>
              </a:ext>
            </a:extLst>
          </p:cNvPr>
          <p:cNvSpPr>
            <a:spLocks noGrp="1"/>
          </p:cNvSpPr>
          <p:nvPr>
            <p:ph type="title"/>
          </p:nvPr>
        </p:nvSpPr>
        <p:spPr>
          <a:xfrm>
            <a:off x="746158" y="-173580"/>
            <a:ext cx="10515600" cy="1325563"/>
          </a:xfrm>
        </p:spPr>
        <p:txBody>
          <a:bodyPr/>
          <a:lstStyle/>
          <a:p>
            <a:pPr algn="ctr"/>
            <a:r>
              <a:rPr lang="en-GB" dirty="0"/>
              <a:t>Pastoral and Learning Support</a:t>
            </a:r>
          </a:p>
        </p:txBody>
      </p:sp>
      <p:pic>
        <p:nvPicPr>
          <p:cNvPr id="6" name="Content Placeholder 5" descr="Watering Plant outline">
            <a:extLst>
              <a:ext uri="{FF2B5EF4-FFF2-40B4-BE49-F238E27FC236}">
                <a16:creationId xmlns:a16="http://schemas.microsoft.com/office/drawing/2014/main" id="{A5C1C805-0784-1EDD-EA5E-DC5DECD539B7}"/>
              </a:ext>
            </a:extLst>
          </p:cNvPr>
          <p:cNvPicPr>
            <a:picLocks noGrp="1" noChangeAspect="1"/>
          </p:cNvPicPr>
          <p:nvPr>
            <p:ph idx="1"/>
          </p:nvPr>
        </p:nvPicPr>
        <p:blipFill>
          <a:blip r:embed="rId2">
            <a:extLst>
              <a:ext uri="{96DAC541-7B7A-43D3-8B79-37D633B846F1}">
                <asvg:svgBlip xmlns:asvg="http://schemas.microsoft.com/office/drawing/2016/SVG/main" r:embed="rId3"/>
              </a:ext>
            </a:extLst>
          </a:blip>
          <a:stretch>
            <a:fillRect/>
          </a:stretch>
        </p:blipFill>
        <p:spPr>
          <a:xfrm>
            <a:off x="11349462" y="29236"/>
            <a:ext cx="772727" cy="772727"/>
          </a:xfrm>
        </p:spPr>
      </p:pic>
      <p:graphicFrame>
        <p:nvGraphicFramePr>
          <p:cNvPr id="4" name="Table 3">
            <a:extLst>
              <a:ext uri="{FF2B5EF4-FFF2-40B4-BE49-F238E27FC236}">
                <a16:creationId xmlns:a16="http://schemas.microsoft.com/office/drawing/2014/main" id="{EB281B5E-1D44-F9FC-0CC3-64273D78752F}"/>
              </a:ext>
            </a:extLst>
          </p:cNvPr>
          <p:cNvGraphicFramePr>
            <a:graphicFrameLocks noGrp="1"/>
          </p:cNvGraphicFramePr>
          <p:nvPr>
            <p:extLst>
              <p:ext uri="{D42A27DB-BD31-4B8C-83A1-F6EECF244321}">
                <p14:modId xmlns:p14="http://schemas.microsoft.com/office/powerpoint/2010/main" val="1559873689"/>
              </p:ext>
            </p:extLst>
          </p:nvPr>
        </p:nvGraphicFramePr>
        <p:xfrm>
          <a:off x="232375" y="1251832"/>
          <a:ext cx="11543166" cy="4932356"/>
        </p:xfrm>
        <a:graphic>
          <a:graphicData uri="http://schemas.openxmlformats.org/drawingml/2006/table">
            <a:tbl>
              <a:tblPr firstRow="1" bandRow="1">
                <a:tableStyleId>{00A15C55-8517-42AA-B614-E9B94910E393}</a:tableStyleId>
              </a:tblPr>
              <a:tblGrid>
                <a:gridCol w="2090201">
                  <a:extLst>
                    <a:ext uri="{9D8B030D-6E8A-4147-A177-3AD203B41FA5}">
                      <a16:colId xmlns:a16="http://schemas.microsoft.com/office/drawing/2014/main" val="3181233399"/>
                    </a:ext>
                  </a:extLst>
                </a:gridCol>
                <a:gridCol w="1527048">
                  <a:extLst>
                    <a:ext uri="{9D8B030D-6E8A-4147-A177-3AD203B41FA5}">
                      <a16:colId xmlns:a16="http://schemas.microsoft.com/office/drawing/2014/main" val="1157972891"/>
                    </a:ext>
                  </a:extLst>
                </a:gridCol>
                <a:gridCol w="1819656">
                  <a:extLst>
                    <a:ext uri="{9D8B030D-6E8A-4147-A177-3AD203B41FA5}">
                      <a16:colId xmlns:a16="http://schemas.microsoft.com/office/drawing/2014/main" val="2595282275"/>
                    </a:ext>
                  </a:extLst>
                </a:gridCol>
                <a:gridCol w="1536192">
                  <a:extLst>
                    <a:ext uri="{9D8B030D-6E8A-4147-A177-3AD203B41FA5}">
                      <a16:colId xmlns:a16="http://schemas.microsoft.com/office/drawing/2014/main" val="4064373204"/>
                    </a:ext>
                  </a:extLst>
                </a:gridCol>
                <a:gridCol w="4570069">
                  <a:extLst>
                    <a:ext uri="{9D8B030D-6E8A-4147-A177-3AD203B41FA5}">
                      <a16:colId xmlns:a16="http://schemas.microsoft.com/office/drawing/2014/main" val="2302890207"/>
                    </a:ext>
                  </a:extLst>
                </a:gridCol>
              </a:tblGrid>
              <a:tr h="634676">
                <a:tc>
                  <a:txBody>
                    <a:bodyPr/>
                    <a:lstStyle/>
                    <a:p>
                      <a:r>
                        <a:rPr lang="en-GB" sz="2400" dirty="0"/>
                        <a:t>Intervention</a:t>
                      </a:r>
                    </a:p>
                  </a:txBody>
                  <a:tcPr>
                    <a:solidFill>
                      <a:srgbClr val="F15582"/>
                    </a:solidFill>
                  </a:tcPr>
                </a:tc>
                <a:tc>
                  <a:txBody>
                    <a:bodyPr/>
                    <a:lstStyle/>
                    <a:p>
                      <a:r>
                        <a:rPr lang="en-GB" sz="2400" dirty="0"/>
                        <a:t>Day</a:t>
                      </a:r>
                    </a:p>
                  </a:txBody>
                  <a:tcPr>
                    <a:solidFill>
                      <a:srgbClr val="F15582"/>
                    </a:solidFill>
                  </a:tcPr>
                </a:tc>
                <a:tc>
                  <a:txBody>
                    <a:bodyPr/>
                    <a:lstStyle/>
                    <a:p>
                      <a:r>
                        <a:rPr lang="en-GB" sz="2400" dirty="0"/>
                        <a:t>Time</a:t>
                      </a:r>
                    </a:p>
                  </a:txBody>
                  <a:tcPr>
                    <a:solidFill>
                      <a:srgbClr val="F15582"/>
                    </a:solidFill>
                  </a:tcPr>
                </a:tc>
                <a:tc>
                  <a:txBody>
                    <a:bodyPr/>
                    <a:lstStyle/>
                    <a:p>
                      <a:r>
                        <a:rPr lang="en-GB" sz="2400" dirty="0"/>
                        <a:t>Teacher</a:t>
                      </a:r>
                    </a:p>
                  </a:txBody>
                  <a:tcPr>
                    <a:solidFill>
                      <a:srgbClr val="F15582"/>
                    </a:solidFill>
                  </a:tcPr>
                </a:tc>
                <a:tc>
                  <a:txBody>
                    <a:bodyPr/>
                    <a:lstStyle/>
                    <a:p>
                      <a:r>
                        <a:rPr lang="en-GB" sz="2400" dirty="0"/>
                        <a:t>Description</a:t>
                      </a:r>
                    </a:p>
                  </a:txBody>
                  <a:tcPr>
                    <a:solidFill>
                      <a:srgbClr val="F15582"/>
                    </a:solidFill>
                  </a:tcPr>
                </a:tc>
                <a:extLst>
                  <a:ext uri="{0D108BD9-81ED-4DB2-BD59-A6C34878D82A}">
                    <a16:rowId xmlns:a16="http://schemas.microsoft.com/office/drawing/2014/main" val="1224907228"/>
                  </a:ext>
                </a:extLst>
              </a:tr>
              <a:tr h="508371">
                <a:tc>
                  <a:txBody>
                    <a:bodyPr/>
                    <a:lstStyle/>
                    <a:p>
                      <a:r>
                        <a:rPr lang="en-GB" dirty="0">
                          <a:solidFill>
                            <a:srgbClr val="000000"/>
                          </a:solidFill>
                        </a:rPr>
                        <a:t>6 Pack</a:t>
                      </a:r>
                    </a:p>
                  </a:txBody>
                  <a:tcPr>
                    <a:solidFill>
                      <a:srgbClr val="EB7989"/>
                    </a:solidFill>
                  </a:tcPr>
                </a:tc>
                <a:tc>
                  <a:txBody>
                    <a:bodyPr/>
                    <a:lstStyle/>
                    <a:p>
                      <a:r>
                        <a:rPr lang="en-GB" dirty="0">
                          <a:solidFill>
                            <a:srgbClr val="000000"/>
                          </a:solidFill>
                        </a:rPr>
                        <a:t>Tuesday </a:t>
                      </a:r>
                    </a:p>
                  </a:txBody>
                  <a:tcPr>
                    <a:solidFill>
                      <a:srgbClr val="EB7989"/>
                    </a:solidFill>
                  </a:tcPr>
                </a:tc>
                <a:tc>
                  <a:txBody>
                    <a:bodyPr/>
                    <a:lstStyle/>
                    <a:p>
                      <a:r>
                        <a:rPr lang="en-GB" dirty="0">
                          <a:solidFill>
                            <a:srgbClr val="000000"/>
                          </a:solidFill>
                        </a:rPr>
                        <a:t>12.40-1.30pm</a:t>
                      </a:r>
                    </a:p>
                  </a:txBody>
                  <a:tcPr>
                    <a:solidFill>
                      <a:srgbClr val="EB7989"/>
                    </a:solidFill>
                  </a:tcPr>
                </a:tc>
                <a:tc>
                  <a:txBody>
                    <a:bodyPr/>
                    <a:lstStyle/>
                    <a:p>
                      <a:r>
                        <a:rPr lang="en-GB" dirty="0">
                          <a:solidFill>
                            <a:srgbClr val="000000"/>
                          </a:solidFill>
                        </a:rPr>
                        <a:t>Ms Daniel Ms Cooper</a:t>
                      </a:r>
                    </a:p>
                  </a:txBody>
                  <a:tcPr>
                    <a:solidFill>
                      <a:srgbClr val="EB7989"/>
                    </a:solidFill>
                  </a:tcPr>
                </a:tc>
                <a:tc>
                  <a:txBody>
                    <a:bodyPr/>
                    <a:lstStyle/>
                    <a:p>
                      <a:r>
                        <a:rPr lang="en-GB" dirty="0">
                          <a:solidFill>
                            <a:srgbClr val="000000"/>
                          </a:solidFill>
                        </a:rPr>
                        <a:t>Hope playing field</a:t>
                      </a:r>
                    </a:p>
                    <a:p>
                      <a:r>
                        <a:rPr lang="en-GB" dirty="0">
                          <a:solidFill>
                            <a:srgbClr val="000000"/>
                          </a:solidFill>
                        </a:rPr>
                        <a:t>Social club to allow students to build friendships, confidence and communication</a:t>
                      </a:r>
                    </a:p>
                  </a:txBody>
                  <a:tcPr>
                    <a:solidFill>
                      <a:srgbClr val="EB7989"/>
                    </a:solidFill>
                  </a:tcPr>
                </a:tc>
                <a:extLst>
                  <a:ext uri="{0D108BD9-81ED-4DB2-BD59-A6C34878D82A}">
                    <a16:rowId xmlns:a16="http://schemas.microsoft.com/office/drawing/2014/main" val="836499451"/>
                  </a:ext>
                </a:extLst>
              </a:tr>
              <a:tr h="508371">
                <a:tc>
                  <a:txBody>
                    <a:bodyPr/>
                    <a:lstStyle/>
                    <a:p>
                      <a:r>
                        <a:rPr lang="en-GB" dirty="0">
                          <a:solidFill>
                            <a:srgbClr val="000000"/>
                          </a:solidFill>
                        </a:rPr>
                        <a:t>Games Club</a:t>
                      </a:r>
                    </a:p>
                  </a:txBody>
                  <a:tcPr>
                    <a:solidFill>
                      <a:srgbClr val="FFA3A3"/>
                    </a:solidFill>
                  </a:tcPr>
                </a:tc>
                <a:tc>
                  <a:txBody>
                    <a:bodyPr/>
                    <a:lstStyle/>
                    <a:p>
                      <a:r>
                        <a:rPr lang="en-GB" dirty="0">
                          <a:solidFill>
                            <a:srgbClr val="000000"/>
                          </a:solidFill>
                        </a:rPr>
                        <a:t>Wednesday</a:t>
                      </a:r>
                    </a:p>
                  </a:txBody>
                  <a:tcPr>
                    <a:solidFill>
                      <a:srgbClr val="FFA3A3"/>
                    </a:solidFill>
                  </a:tcPr>
                </a:tc>
                <a:tc>
                  <a:txBody>
                    <a:bodyPr/>
                    <a:lstStyle/>
                    <a:p>
                      <a:r>
                        <a:rPr lang="en-GB" dirty="0">
                          <a:solidFill>
                            <a:srgbClr val="000000"/>
                          </a:solidFill>
                        </a:rPr>
                        <a:t>Learning Support</a:t>
                      </a:r>
                    </a:p>
                  </a:txBody>
                  <a:tcPr>
                    <a:solidFill>
                      <a:srgbClr val="FFA3A3"/>
                    </a:solidFill>
                  </a:tcPr>
                </a:tc>
                <a:tc>
                  <a:txBody>
                    <a:bodyPr/>
                    <a:lstStyle/>
                    <a:p>
                      <a:r>
                        <a:rPr lang="en-GB" dirty="0">
                          <a:solidFill>
                            <a:srgbClr val="000000"/>
                          </a:solidFill>
                        </a:rPr>
                        <a:t>Pastoral staff</a:t>
                      </a:r>
                    </a:p>
                  </a:txBody>
                  <a:tcPr>
                    <a:solidFill>
                      <a:srgbClr val="FFA3A3"/>
                    </a:solidFill>
                  </a:tcPr>
                </a:tc>
                <a:tc>
                  <a:txBody>
                    <a:bodyPr/>
                    <a:lstStyle/>
                    <a:p>
                      <a:r>
                        <a:rPr lang="en-GB" dirty="0">
                          <a:solidFill>
                            <a:srgbClr val="000000"/>
                          </a:solidFill>
                        </a:rPr>
                        <a:t>Board Game club open to all students</a:t>
                      </a:r>
                    </a:p>
                  </a:txBody>
                  <a:tcPr>
                    <a:solidFill>
                      <a:srgbClr val="FFA3A3"/>
                    </a:solidFill>
                  </a:tcPr>
                </a:tc>
                <a:extLst>
                  <a:ext uri="{0D108BD9-81ED-4DB2-BD59-A6C34878D82A}">
                    <a16:rowId xmlns:a16="http://schemas.microsoft.com/office/drawing/2014/main" val="1878066589"/>
                  </a:ext>
                </a:extLst>
              </a:tr>
              <a:tr h="499453">
                <a:tc>
                  <a:txBody>
                    <a:bodyPr/>
                    <a:lstStyle/>
                    <a:p>
                      <a:r>
                        <a:rPr lang="en-GB" dirty="0"/>
                        <a:t>Breathing group</a:t>
                      </a:r>
                    </a:p>
                  </a:txBody>
                  <a:tcPr>
                    <a:solidFill>
                      <a:srgbClr val="EB7989"/>
                    </a:solidFill>
                  </a:tcPr>
                </a:tc>
                <a:tc>
                  <a:txBody>
                    <a:bodyPr/>
                    <a:lstStyle/>
                    <a:p>
                      <a:r>
                        <a:rPr lang="en-GB" dirty="0"/>
                        <a:t>Rolling programme</a:t>
                      </a:r>
                    </a:p>
                  </a:txBody>
                  <a:tcPr>
                    <a:solidFill>
                      <a:srgbClr val="EB7989"/>
                    </a:solidFill>
                  </a:tcPr>
                </a:tc>
                <a:tc>
                  <a:txBody>
                    <a:bodyPr/>
                    <a:lstStyle/>
                    <a:p>
                      <a:r>
                        <a:rPr lang="en-GB" dirty="0"/>
                        <a:t>Rolling programme</a:t>
                      </a:r>
                    </a:p>
                  </a:txBody>
                  <a:tcPr>
                    <a:solidFill>
                      <a:srgbClr val="EB7989"/>
                    </a:solidFill>
                  </a:tcPr>
                </a:tc>
                <a:tc>
                  <a:txBody>
                    <a:bodyPr/>
                    <a:lstStyle/>
                    <a:p>
                      <a:r>
                        <a:rPr lang="en-GB" dirty="0"/>
                        <a:t>Ms Kent Bennett</a:t>
                      </a:r>
                    </a:p>
                  </a:txBody>
                  <a:tcPr>
                    <a:solidFill>
                      <a:srgbClr val="EB7989"/>
                    </a:solidFill>
                  </a:tcPr>
                </a:tc>
                <a:tc>
                  <a:txBody>
                    <a:bodyPr/>
                    <a:lstStyle/>
                    <a:p>
                      <a:r>
                        <a:rPr lang="en-GB" sz="1800" b="0" i="0" kern="1200" dirty="0">
                          <a:solidFill>
                            <a:schemeClr val="dk1"/>
                          </a:solidFill>
                          <a:effectLst/>
                          <a:latin typeface="+mn-lt"/>
                          <a:ea typeface="+mn-ea"/>
                          <a:cs typeface="+mn-cs"/>
                        </a:rPr>
                        <a:t>Connecting, breathing, movement and relaxation strategies to support anxiety, and low and high mood</a:t>
                      </a:r>
                      <a:endParaRPr lang="en-GB" dirty="0"/>
                    </a:p>
                  </a:txBody>
                  <a:tcPr>
                    <a:solidFill>
                      <a:srgbClr val="EB7989"/>
                    </a:solidFill>
                  </a:tcPr>
                </a:tc>
                <a:extLst>
                  <a:ext uri="{0D108BD9-81ED-4DB2-BD59-A6C34878D82A}">
                    <a16:rowId xmlns:a16="http://schemas.microsoft.com/office/drawing/2014/main" val="39580062"/>
                  </a:ext>
                </a:extLst>
              </a:tr>
              <a:tr h="543208">
                <a:tc>
                  <a:txBody>
                    <a:bodyPr/>
                    <a:lstStyle/>
                    <a:p>
                      <a:r>
                        <a:rPr lang="en-GB" dirty="0"/>
                        <a:t>Forest School</a:t>
                      </a:r>
                    </a:p>
                  </a:txBody>
                  <a:tcPr>
                    <a:solidFill>
                      <a:srgbClr val="FFA3A3"/>
                    </a:solidFill>
                  </a:tcPr>
                </a:tc>
                <a:tc>
                  <a:txBody>
                    <a:bodyPr/>
                    <a:lstStyle/>
                    <a:p>
                      <a:r>
                        <a:rPr lang="en-GB" dirty="0"/>
                        <a:t>Wednesday</a:t>
                      </a:r>
                    </a:p>
                  </a:txBody>
                  <a:tcPr>
                    <a:solidFill>
                      <a:srgbClr val="FFA3A3"/>
                    </a:solidFill>
                  </a:tcPr>
                </a:tc>
                <a:tc>
                  <a:txBody>
                    <a:bodyPr/>
                    <a:lstStyle/>
                    <a:p>
                      <a:r>
                        <a:rPr lang="en-GB" dirty="0"/>
                        <a:t>12.15-3.15</a:t>
                      </a:r>
                    </a:p>
                  </a:txBody>
                  <a:tcPr>
                    <a:solidFill>
                      <a:srgbClr val="FFA3A3"/>
                    </a:solidFill>
                  </a:tcPr>
                </a:tc>
                <a:tc>
                  <a:txBody>
                    <a:bodyPr/>
                    <a:lstStyle/>
                    <a:p>
                      <a:r>
                        <a:rPr lang="en-GB" dirty="0"/>
                        <a:t>Ms Daniel</a:t>
                      </a:r>
                    </a:p>
                  </a:txBody>
                  <a:tcPr>
                    <a:solidFill>
                      <a:srgbClr val="FFA3A3"/>
                    </a:solidFill>
                  </a:tcPr>
                </a:tc>
                <a:tc>
                  <a:txBody>
                    <a:bodyPr/>
                    <a:lstStyle/>
                    <a:p>
                      <a:r>
                        <a:rPr lang="en-GB" dirty="0"/>
                        <a:t>Specific students invited to an environment facility to focus on confidence, teamwork and leadership</a:t>
                      </a:r>
                    </a:p>
                  </a:txBody>
                  <a:tcPr>
                    <a:solidFill>
                      <a:srgbClr val="FFA3A3"/>
                    </a:solidFill>
                  </a:tcPr>
                </a:tc>
                <a:extLst>
                  <a:ext uri="{0D108BD9-81ED-4DB2-BD59-A6C34878D82A}">
                    <a16:rowId xmlns:a16="http://schemas.microsoft.com/office/drawing/2014/main" val="2134522337"/>
                  </a:ext>
                </a:extLst>
              </a:tr>
              <a:tr h="699834">
                <a:tc>
                  <a:txBody>
                    <a:bodyPr/>
                    <a:lstStyle/>
                    <a:p>
                      <a:r>
                        <a:rPr lang="en-GB" dirty="0"/>
                        <a:t>Yoga</a:t>
                      </a:r>
                    </a:p>
                  </a:txBody>
                  <a:tcPr>
                    <a:solidFill>
                      <a:srgbClr val="EB7989"/>
                    </a:solidFill>
                  </a:tcPr>
                </a:tc>
                <a:tc>
                  <a:txBody>
                    <a:bodyPr/>
                    <a:lstStyle/>
                    <a:p>
                      <a:r>
                        <a:rPr lang="en-GB" dirty="0"/>
                        <a:t>Rolling days</a:t>
                      </a:r>
                    </a:p>
                  </a:txBody>
                  <a:tcPr>
                    <a:solidFill>
                      <a:srgbClr val="EB7989"/>
                    </a:solidFill>
                  </a:tcPr>
                </a:tc>
                <a:tc>
                  <a:txBody>
                    <a:bodyPr/>
                    <a:lstStyle/>
                    <a:p>
                      <a:r>
                        <a:rPr lang="en-GB" dirty="0"/>
                        <a:t>12.15-12.40</a:t>
                      </a:r>
                    </a:p>
                    <a:p>
                      <a:r>
                        <a:rPr lang="en-GB" dirty="0"/>
                        <a:t>Tutor Time</a:t>
                      </a:r>
                    </a:p>
                  </a:txBody>
                  <a:tcPr>
                    <a:solidFill>
                      <a:srgbClr val="EB7989"/>
                    </a:solidFill>
                  </a:tcPr>
                </a:tc>
                <a:tc>
                  <a:txBody>
                    <a:bodyPr/>
                    <a:lstStyle/>
                    <a:p>
                      <a:r>
                        <a:rPr lang="en-GB" dirty="0"/>
                        <a:t>Ms Kent Bennett</a:t>
                      </a:r>
                    </a:p>
                  </a:txBody>
                  <a:tcPr>
                    <a:solidFill>
                      <a:srgbClr val="EB7989"/>
                    </a:solidFill>
                  </a:tcPr>
                </a:tc>
                <a:tc>
                  <a:txBody>
                    <a:bodyPr/>
                    <a:lstStyle/>
                    <a:p>
                      <a:r>
                        <a:rPr lang="en-GB" dirty="0"/>
                        <a:t>Developing awareness physically, mentally, emotionally and help connect to others around them</a:t>
                      </a:r>
                    </a:p>
                  </a:txBody>
                  <a:tcPr>
                    <a:solidFill>
                      <a:srgbClr val="EB7989"/>
                    </a:solidFill>
                  </a:tcPr>
                </a:tc>
                <a:extLst>
                  <a:ext uri="{0D108BD9-81ED-4DB2-BD59-A6C34878D82A}">
                    <a16:rowId xmlns:a16="http://schemas.microsoft.com/office/drawing/2014/main" val="1096263878"/>
                  </a:ext>
                </a:extLst>
              </a:tr>
            </a:tbl>
          </a:graphicData>
        </a:graphic>
      </p:graphicFrame>
      <p:pic>
        <p:nvPicPr>
          <p:cNvPr id="8" name="Graphic 7" descr="Baguette outline">
            <a:extLst>
              <a:ext uri="{FF2B5EF4-FFF2-40B4-BE49-F238E27FC236}">
                <a16:creationId xmlns:a16="http://schemas.microsoft.com/office/drawing/2014/main" id="{5530F30A-608F-1A94-09E0-E44568E7277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2607" y="146529"/>
            <a:ext cx="685347" cy="685347"/>
          </a:xfrm>
          <a:prstGeom prst="rect">
            <a:avLst/>
          </a:prstGeom>
        </p:spPr>
      </p:pic>
      <p:pic>
        <p:nvPicPr>
          <p:cNvPr id="10" name="Graphic 9" descr="Yoga outline">
            <a:extLst>
              <a:ext uri="{FF2B5EF4-FFF2-40B4-BE49-F238E27FC236}">
                <a16:creationId xmlns:a16="http://schemas.microsoft.com/office/drawing/2014/main" id="{9236E206-8459-5E0B-2229-5534572080B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97954" y="87599"/>
            <a:ext cx="718085" cy="718085"/>
          </a:xfrm>
          <a:prstGeom prst="rect">
            <a:avLst/>
          </a:prstGeom>
        </p:spPr>
      </p:pic>
      <p:pic>
        <p:nvPicPr>
          <p:cNvPr id="12" name="Graphic 11" descr="Puzzle pieces outline">
            <a:extLst>
              <a:ext uri="{FF2B5EF4-FFF2-40B4-BE49-F238E27FC236}">
                <a16:creationId xmlns:a16="http://schemas.microsoft.com/office/drawing/2014/main" id="{2EB99FBA-CDB5-6CAC-3F59-4799902E54A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0543673" y="-7509"/>
            <a:ext cx="798576" cy="798576"/>
          </a:xfrm>
          <a:prstGeom prst="rect">
            <a:avLst/>
          </a:prstGeom>
        </p:spPr>
      </p:pic>
      <p:pic>
        <p:nvPicPr>
          <p:cNvPr id="14" name="Graphic 13" descr="Forest scene outline">
            <a:extLst>
              <a:ext uri="{FF2B5EF4-FFF2-40B4-BE49-F238E27FC236}">
                <a16:creationId xmlns:a16="http://schemas.microsoft.com/office/drawing/2014/main" id="{C20B5E22-D474-B9E8-2FFC-163CFCD87A0F}"/>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567835" y="43011"/>
            <a:ext cx="758952" cy="758952"/>
          </a:xfrm>
          <a:prstGeom prst="rect">
            <a:avLst/>
          </a:prstGeom>
        </p:spPr>
      </p:pic>
      <p:pic>
        <p:nvPicPr>
          <p:cNvPr id="16" name="Graphic 15" descr="Children outline">
            <a:extLst>
              <a:ext uri="{FF2B5EF4-FFF2-40B4-BE49-F238E27FC236}">
                <a16:creationId xmlns:a16="http://schemas.microsoft.com/office/drawing/2014/main" id="{E71A01F8-E6FB-232F-58CF-F9709763E44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9640222" y="35162"/>
            <a:ext cx="822960" cy="822960"/>
          </a:xfrm>
          <a:prstGeom prst="rect">
            <a:avLst/>
          </a:prstGeom>
        </p:spPr>
      </p:pic>
    </p:spTree>
    <p:extLst>
      <p:ext uri="{BB962C8B-B14F-4D97-AF65-F5344CB8AC3E}">
        <p14:creationId xmlns:p14="http://schemas.microsoft.com/office/powerpoint/2010/main" val="16588509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4A707A65F1F6A4C8F8B9080250B7D29" ma:contentTypeVersion="20" ma:contentTypeDescription="Create a new document." ma:contentTypeScope="" ma:versionID="7e9a4360ed691aee392747b6a7d19890">
  <xsd:schema xmlns:xsd="http://www.w3.org/2001/XMLSchema" xmlns:xs="http://www.w3.org/2001/XMLSchema" xmlns:p="http://schemas.microsoft.com/office/2006/metadata/properties" xmlns:ns2="9586b2fb-11bb-4fee-847c-ca8968f299af" xmlns:ns3="0d90ca4c-6abe-4752-9831-4b8f802fe199" targetNamespace="http://schemas.microsoft.com/office/2006/metadata/properties" ma:root="true" ma:fieldsID="d9af0e54892fd26aae040187dab17593" ns2:_="" ns3:_="">
    <xsd:import namespace="9586b2fb-11bb-4fee-847c-ca8968f299af"/>
    <xsd:import namespace="0d90ca4c-6abe-4752-9831-4b8f802fe19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KeyPoints" minOccurs="0"/>
                <xsd:element ref="ns2:MediaServiceKeyPoints" minOccurs="0"/>
                <xsd:element ref="ns3:SharedWithUsers" minOccurs="0"/>
                <xsd:element ref="ns3:SharedWithDetails" minOccurs="0"/>
                <xsd:element ref="ns2:MediaLengthInSeconds" minOccurs="0"/>
                <xsd:element ref="ns2:MediaServiceAutoTags" minOccurs="0"/>
                <xsd:element ref="ns2:MediaServiceGenerationTime" minOccurs="0"/>
                <xsd:element ref="ns2:MediaServiceEventHashCode" minOccurs="0"/>
                <xsd:element ref="ns2:MediaServiceLocation"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586b2fb-11bb-4fee-847c-ca8968f299af" elementFormDefault="qualified">
    <xsd:import namespace="http://schemas.microsoft.com/office/2006/documentManagement/types"/>
    <xsd:import namespace="http://schemas.microsoft.com/office/infopath/2007/PartnerControls"/>
    <xsd:element name="MediaServiceMetadata" ma:index="4" nillable="true" ma:displayName="MediaServiceMetadata" ma:hidden="true" ma:internalName="MediaServiceMetadata" ma:readOnly="true">
      <xsd:simpleType>
        <xsd:restriction base="dms:Note"/>
      </xsd:simpleType>
    </xsd:element>
    <xsd:element name="MediaServiceFastMetadata" ma:index="5" nillable="true" ma:displayName="MediaServiceFastMetadata" ma:hidden="true" ma:internalName="MediaServiceFastMetadata" ma:readOnly="true">
      <xsd:simpleType>
        <xsd:restriction base="dms:Note"/>
      </xsd:simpleType>
    </xsd:element>
    <xsd:element name="MediaServiceDateTaken" ma:index="6" nillable="true" ma:displayName="MediaServiceDateTaken" ma:hidden="true" ma:internalName="MediaServiceDateTaken" ma:readOnly="true">
      <xsd:simpleType>
        <xsd:restriction base="dms:Text"/>
      </xsd:simpleType>
    </xsd:element>
    <xsd:element name="MediaServiceAutoKeyPoints" ma:index="7" nillable="true" ma:displayName="MediaServiceAutoKeyPoints" ma:hidden="true" ma:internalName="MediaServiceAutoKeyPoints" ma:readOnly="true">
      <xsd:simpleType>
        <xsd:restriction base="dms:Note"/>
      </xsd:simpleType>
    </xsd:element>
    <xsd:element name="MediaServiceKeyPoints" ma:index="8" nillable="true" ma:displayName="KeyPoints" ma:internalName="MediaServiceKeyPoints" ma:readOnly="true">
      <xsd:simpleType>
        <xsd:restriction base="dms:Note">
          <xsd:maxLength value="255"/>
        </xsd:restriction>
      </xsd:simpleType>
    </xsd:element>
    <xsd:element name="MediaLengthInSeconds" ma:index="15" nillable="true" ma:displayName="Length (seconds)" ma:internalName="MediaLengthInSeconds" ma:readOnly="true">
      <xsd:simpleType>
        <xsd:restriction base="dms:Unknown"/>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f14fc61-4228-48fc-b458-b8627a13a27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d90ca4c-6abe-4752-9831-4b8f802fe199" elementFormDefault="qualified">
    <xsd:import namespace="http://schemas.microsoft.com/office/2006/documentManagement/types"/>
    <xsd:import namespace="http://schemas.microsoft.com/office/infopath/2007/PartnerControls"/>
    <xsd:element name="SharedWithUsers" ma:index="13" nillable="true" ma:displayName="Shared With" ma:SearchPeopleOnly="false" ma:SharePointGroup="0" ma:internalName="SharedWithUsers" ma:readOnly="tru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0903e10a-7b85-48e1-96a6-507a65b5f798}" ma:internalName="TaxCatchAll" ma:showField="CatchAllData" ma:web="0d90ca4c-6abe-4752-9831-4b8f802fe19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9"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0d90ca4c-6abe-4752-9831-4b8f802fe199" xsi:nil="true"/>
    <lcf76f155ced4ddcb4097134ff3c332f xmlns="9586b2fb-11bb-4fee-847c-ca8968f299a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156AFC8-DBA2-49A1-ACE1-38A8E94EE9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586b2fb-11bb-4fee-847c-ca8968f299af"/>
    <ds:schemaRef ds:uri="0d90ca4c-6abe-4752-9831-4b8f802fe19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E6E462C-D904-44E5-9811-694BDC20DBAE}">
  <ds:schemaRefs>
    <ds:schemaRef ds:uri="http://schemas.microsoft.com/sharepoint/v3/contenttype/forms"/>
  </ds:schemaRefs>
</ds:datastoreItem>
</file>

<file path=customXml/itemProps3.xml><?xml version="1.0" encoding="utf-8"?>
<ds:datastoreItem xmlns:ds="http://schemas.openxmlformats.org/officeDocument/2006/customXml" ds:itemID="{37D24715-6F1D-461F-8CE1-ACBF059ADDC4}">
  <ds:schemaRefs>
    <ds:schemaRef ds:uri="http://purl.org/dc/dcmitype/"/>
    <ds:schemaRef ds:uri="http://www.w3.org/XML/1998/namespace"/>
    <ds:schemaRef ds:uri="http://purl.org/dc/elements/1.1/"/>
    <ds:schemaRef ds:uri="http://schemas.microsoft.com/office/2006/documentManagement/types"/>
    <ds:schemaRef ds:uri="9586b2fb-11bb-4fee-847c-ca8968f299af"/>
    <ds:schemaRef ds:uri="http://schemas.microsoft.com/office/infopath/2007/PartnerControls"/>
    <ds:schemaRef ds:uri="http://schemas.microsoft.com/office/2006/metadata/properties"/>
    <ds:schemaRef ds:uri="http://schemas.openxmlformats.org/package/2006/metadata/core-properties"/>
    <ds:schemaRef ds:uri="0d90ca4c-6abe-4752-9831-4b8f802fe199"/>
    <ds:schemaRef ds:uri="http://purl.org/dc/terms/"/>
  </ds:schemaRefs>
</ds:datastoreItem>
</file>

<file path=docProps/app.xml><?xml version="1.0" encoding="utf-8"?>
<Properties xmlns="http://schemas.openxmlformats.org/officeDocument/2006/extended-properties" xmlns:vt="http://schemas.openxmlformats.org/officeDocument/2006/docPropsVTypes">
  <TotalTime>1090</TotalTime>
  <Words>1073</Words>
  <Application>Microsoft Office PowerPoint</Application>
  <PresentationFormat>Widescreen</PresentationFormat>
  <Paragraphs>275</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Aptos</vt:lpstr>
      <vt:lpstr>Aptos Display</vt:lpstr>
      <vt:lpstr>Arial</vt:lpstr>
      <vt:lpstr>Office Theme</vt:lpstr>
      <vt:lpstr>Hope Valley College Extracurricular Provision Booklet</vt:lpstr>
      <vt:lpstr>PowerPoint Presentation</vt:lpstr>
      <vt:lpstr>Sporting Clubs</vt:lpstr>
      <vt:lpstr>PowerPoint Presentation</vt:lpstr>
      <vt:lpstr>PowerPoint Presentation</vt:lpstr>
      <vt:lpstr>PowerPoint Presentation</vt:lpstr>
      <vt:lpstr>Pastoral and Learning Support</vt:lpstr>
    </vt:vector>
  </TitlesOfParts>
  <Company>Chorus Education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Catrin Wain-Hobson (Staff Chorus Trust)</dc:creator>
  <cp:lastModifiedBy>Lisa Critchlow (Staff Chorus Trust)</cp:lastModifiedBy>
  <cp:revision>5</cp:revision>
  <dcterms:created xsi:type="dcterms:W3CDTF">2025-02-13T14:04:26Z</dcterms:created>
  <dcterms:modified xsi:type="dcterms:W3CDTF">2025-05-08T07:39:26Z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0x01010064A707A65F1F6A4C8F8B9080250B7D29</vt:lpwstr>
  </property>
  <property fmtid="{D5CDD505-2E9C-101B-9397-08002B2CF9AE}" pid="3" name="MediaServiceImageTags">
    <vt:lpwstr/>
  </property>
</Properties>
</file>